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318" r:id="rId6"/>
    <p:sldId id="274" r:id="rId7"/>
    <p:sldId id="266" r:id="rId8"/>
    <p:sldId id="267" r:id="rId9"/>
    <p:sldId id="300" r:id="rId10"/>
    <p:sldId id="260" r:id="rId11"/>
    <p:sldId id="270" r:id="rId12"/>
    <p:sldId id="280" r:id="rId13"/>
    <p:sldId id="308" r:id="rId14"/>
    <p:sldId id="303" r:id="rId15"/>
    <p:sldId id="268" r:id="rId16"/>
    <p:sldId id="319" r:id="rId17"/>
    <p:sldId id="305" r:id="rId18"/>
    <p:sldId id="288" r:id="rId19"/>
    <p:sldId id="321" r:id="rId20"/>
    <p:sldId id="313" r:id="rId21"/>
    <p:sldId id="262" r:id="rId22"/>
    <p:sldId id="309" r:id="rId23"/>
    <p:sldId id="272" r:id="rId24"/>
    <p:sldId id="292" r:id="rId25"/>
    <p:sldId id="311" r:id="rId26"/>
    <p:sldId id="294" r:id="rId27"/>
    <p:sldId id="296" r:id="rId28"/>
    <p:sldId id="298" r:id="rId29"/>
    <p:sldId id="316" r:id="rId30"/>
    <p:sldId id="263" r:id="rId31"/>
    <p:sldId id="264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8"/>
    <p:restoredTop sz="76772"/>
  </p:normalViewPr>
  <p:slideViewPr>
    <p:cSldViewPr snapToGrid="0">
      <p:cViewPr varScale="1">
        <p:scale>
          <a:sx n="52" d="100"/>
          <a:sy n="52" d="100"/>
        </p:scale>
        <p:origin x="62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94%9C%E7%94%9C%E5%9C%88" TargetMode="External"/><Relationship Id="rId13" Type="http://schemas.openxmlformats.org/officeDocument/2006/relationships/hyperlink" Target="https://zh.wikipedia.org/wiki/Wikipedia:%E5%88%97%E6%98%8E%E6%9D%A5%E6%BA%90" TargetMode="External"/><Relationship Id="rId18" Type="http://schemas.openxmlformats.org/officeDocument/2006/relationships/hyperlink" Target="https://zh.wikipedia.org/wiki/%E6%A3%89%E8%8A%B1%E7%B3%96_(%E9%A1%86%E7%B2%92%E7%8B%80)" TargetMode="External"/><Relationship Id="rId3" Type="http://schemas.openxmlformats.org/officeDocument/2006/relationships/hyperlink" Target="https://zh.wikipedia.org/wiki/%E5%8E%9F%E5%AD%90%E5%B0%8F%E9%87%91%E5%89%9B" TargetMode="External"/><Relationship Id="rId21" Type="http://schemas.openxmlformats.org/officeDocument/2006/relationships/hyperlink" Target="https://zh.wikipedia.org/wiki/%E8%A5%BF%E5%BC%8F%E9%A4%A1%E9%A4%85" TargetMode="External"/><Relationship Id="rId7" Type="http://schemas.openxmlformats.org/officeDocument/2006/relationships/hyperlink" Target="https://zh.wikipedia.org/wiki/%E7%B4%99%E6%9D%AF%E8%9B%8B%E7%B3%95" TargetMode="External"/><Relationship Id="rId12" Type="http://schemas.openxmlformats.org/officeDocument/2006/relationships/hyperlink" Target="https://zh.wikipedia.org/wiki/%E8%9C%82%E5%B7%A2" TargetMode="External"/><Relationship Id="rId17" Type="http://schemas.openxmlformats.org/officeDocument/2006/relationships/hyperlink" Target="https://zh.wikipedia.org/wiki/%E6%A3%92%E6%A3%92%E7%B3%96" TargetMode="External"/><Relationship Id="rId2" Type="http://schemas.openxmlformats.org/officeDocument/2006/relationships/slide" Target="../slides/slide6.xml"/><Relationship Id="rId16" Type="http://schemas.openxmlformats.org/officeDocument/2006/relationships/hyperlink" Target="https://zh.wikipedia.org/wiki/%E5%A5%87%E5%B7%A7%E5%B7%A7%E5%85%8B%E5%8A%9B" TargetMode="External"/><Relationship Id="rId20" Type="http://schemas.openxmlformats.org/officeDocument/2006/relationships/hyperlink" Target="https://zh.wikipedia.org/wiki/%E5%A5%A7%E5%88%A9%E5%A5%A7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Android%E7%89%88%E6%9C%AC%E5%88%97%E8%A1%A8#cite_note-1" TargetMode="External"/><Relationship Id="rId11" Type="http://schemas.openxmlformats.org/officeDocument/2006/relationships/hyperlink" Target="https://zh.wikipedia.org/wiki/%E8%96%91%E9%A4%85" TargetMode="External"/><Relationship Id="rId24" Type="http://schemas.openxmlformats.org/officeDocument/2006/relationships/hyperlink" Target="https://zh.wikipedia.org/wiki/Android%E7%89%88%E6%9C%AC%E5%88%97%E8%A1%A8" TargetMode="External"/><Relationship Id="rId5" Type="http://schemas.openxmlformats.org/officeDocument/2006/relationships/hyperlink" Target="https://zh.wikipedia.org/wiki/%E4%B9%83%E5%87%BA%E5%80%8B%E6%9C%AA%E4%BE%86" TargetMode="External"/><Relationship Id="rId15" Type="http://schemas.openxmlformats.org/officeDocument/2006/relationships/hyperlink" Target="https://zh.wikipedia.org/wiki/%E9%9B%B7%E6%A0%B9%E7%B3%96" TargetMode="External"/><Relationship Id="rId23" Type="http://schemas.openxmlformats.org/officeDocument/2006/relationships/hyperlink" Target="https://zh.wikipedia.org/wiki/Android%E7%89%88%E6%9C%AC%E5%88%97%E8%A1%A8#cite_note-2" TargetMode="External"/><Relationship Id="rId10" Type="http://schemas.openxmlformats.org/officeDocument/2006/relationships/hyperlink" Target="https://zh.wikipedia.org/wiki/%E5%84%AA%E6%A0%BC%E5%86%B0%E6%B7%87%E6%B7%8B" TargetMode="External"/><Relationship Id="rId19" Type="http://schemas.openxmlformats.org/officeDocument/2006/relationships/hyperlink" Target="https://zh.wikipedia.org/wiki/%E7%89%9B%E8%BD%A7%E7%B3%96" TargetMode="External"/><Relationship Id="rId4" Type="http://schemas.openxmlformats.org/officeDocument/2006/relationships/hyperlink" Target="https://zh.wikipedia.org/wiki/%E6%A9%9F%E5%99%A8%E4%BA%BA%E7%8F%AD%E4%BA%AD" TargetMode="External"/><Relationship Id="rId9" Type="http://schemas.openxmlformats.org/officeDocument/2006/relationships/hyperlink" Target="https://zh.wikipedia.org/w/index.php?title=%E9%96%83%E9%9B%BB%E6%B3%A1%E8%8A%99&amp;action=edit&amp;redlink=1" TargetMode="External"/><Relationship Id="rId14" Type="http://schemas.openxmlformats.org/officeDocument/2006/relationships/hyperlink" Target="https://zh.wikipedia.org/w/index.php?title=%E5%86%B0%E6%B7%87%E6%B7%8B%E4%B8%89%E6%98%8E%E6%B2%BB&amp;action=edit&amp;redlink=1" TargetMode="External"/><Relationship Id="rId22" Type="http://schemas.openxmlformats.org/officeDocument/2006/relationships/hyperlink" Target="https://zh.wikipedia.org/wiki/Android_Q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Java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logithub.com/report/tiobe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154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目录列表，管理源文件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编码区（快捷键：）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底部状态栏</a:t>
            </a:r>
          </a:p>
        </p:txBody>
      </p:sp>
    </p:spTree>
    <p:extLst>
      <p:ext uri="{BB962C8B-B14F-4D97-AF65-F5344CB8AC3E}">
        <p14:creationId xmlns:p14="http://schemas.microsoft.com/office/powerpoint/2010/main" val="739321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类的定义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方法的定义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访问修饰符：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/mingjie1212/article/details/50539188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非访问修饰符：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www.yiibai.com</a:t>
            </a:r>
            <a:r>
              <a:rPr kumimoji="1" lang="en" altLang="zh-CN" dirty="0"/>
              <a:t>/java/</a:t>
            </a:r>
            <a:r>
              <a:rPr kumimoji="1" lang="en" altLang="zh-CN" dirty="0" err="1"/>
              <a:t>java_nonaccess_modifiers.html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26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基础数据内存大小。 </a:t>
            </a:r>
            <a:r>
              <a:rPr kumimoji="1" lang="en-US" altLang="zh-CN" dirty="0"/>
              <a:t>bool</a:t>
            </a:r>
            <a:r>
              <a:rPr kumimoji="1" lang="zh-CN" altLang="en-US" dirty="0"/>
              <a:t>的大小？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stackoverflow.com</a:t>
            </a:r>
            <a:r>
              <a:rPr kumimoji="1" lang="en" altLang="zh-CN" dirty="0"/>
              <a:t>/questions/383551/what-is-the-size-of-a-</a:t>
            </a:r>
            <a:r>
              <a:rPr kumimoji="1" lang="en" altLang="zh-CN" dirty="0" err="1"/>
              <a:t>boolean</a:t>
            </a:r>
            <a:r>
              <a:rPr kumimoji="1" lang="en" altLang="zh-CN" dirty="0"/>
              <a:t>-variable-in-java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基础类型对应的包装类。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为什么需要基础类型？主要是性能的考虑。比如 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，基础类型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个字节，而在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位的机器上 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的 </a:t>
            </a:r>
            <a:r>
              <a:rPr kumimoji="1" lang="en-US" altLang="zh-CN" dirty="0"/>
              <a:t>reference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64</a:t>
            </a:r>
            <a:r>
              <a:rPr kumimoji="1" lang="zh-CN" altLang="en-US" dirty="0"/>
              <a:t>字节，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为什么还要包装类型？。（基础类型不是对象。不支持范型、没有</a:t>
            </a:r>
            <a:r>
              <a:rPr kumimoji="1" lang="en-US" altLang="zh-CN" dirty="0"/>
              <a:t>object</a:t>
            </a:r>
            <a:r>
              <a:rPr kumimoji="1" lang="zh-CN" altLang="en-US" dirty="0"/>
              <a:t>的方法）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引用类型</a:t>
            </a:r>
          </a:p>
        </p:txBody>
      </p:sp>
    </p:spTree>
    <p:extLst>
      <p:ext uri="{BB962C8B-B14F-4D97-AF65-F5344CB8AC3E}">
        <p14:creationId xmlns:p14="http://schemas.microsoft.com/office/powerpoint/2010/main" val="670473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基础数据内存大小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基础类型对应的包装类。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为什么需要基础类型？主要是性能的考虑。比如 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，基础类型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个字节，而在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位的机器上 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的 </a:t>
            </a:r>
            <a:r>
              <a:rPr kumimoji="1" lang="en-US" altLang="zh-CN" dirty="0"/>
              <a:t>reference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64</a:t>
            </a:r>
            <a:r>
              <a:rPr kumimoji="1" lang="zh-CN" altLang="en-US" dirty="0"/>
              <a:t>字节，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为什么还要包装类型？。（基础类型不是对象。不支持范型、没有</a:t>
            </a:r>
            <a:r>
              <a:rPr kumimoji="1" lang="en-US" altLang="zh-CN" dirty="0"/>
              <a:t>object</a:t>
            </a:r>
            <a:r>
              <a:rPr kumimoji="1" lang="zh-CN" altLang="en-US" dirty="0"/>
              <a:t>的方法）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引用类型</a:t>
            </a:r>
          </a:p>
        </p:txBody>
      </p:sp>
    </p:spTree>
    <p:extLst>
      <p:ext uri="{BB962C8B-B14F-4D97-AF65-F5344CB8AC3E}">
        <p14:creationId xmlns:p14="http://schemas.microsoft.com/office/powerpoint/2010/main" val="3973483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基础数据内存大小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基础类型对应的包装类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引用类型</a:t>
            </a:r>
          </a:p>
        </p:txBody>
      </p:sp>
    </p:spTree>
    <p:extLst>
      <p:ext uri="{BB962C8B-B14F-4D97-AF65-F5344CB8AC3E}">
        <p14:creationId xmlns:p14="http://schemas.microsoft.com/office/powerpoint/2010/main" val="4013643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kumimoji="1" lang="zh-CN" altLang="en-US" dirty="0"/>
              <a:t>成员变量：被对象持有</a:t>
            </a:r>
            <a:endParaRPr kumimoji="1" lang="en-US" altLang="zh-CN" dirty="0"/>
          </a:p>
          <a:p>
            <a:pPr marL="342900" indent="-342900">
              <a:buFontTx/>
              <a:buChar char="-"/>
            </a:pPr>
            <a:r>
              <a:rPr kumimoji="1" lang="zh-CN" altLang="en-US" dirty="0"/>
              <a:t>成员函数：对象持有，可以访问对象内其他的变量或者方法</a:t>
            </a:r>
            <a:endParaRPr kumimoji="1" lang="en-US" altLang="zh-CN" dirty="0"/>
          </a:p>
          <a:p>
            <a:pPr marL="342900" indent="-342900">
              <a:buFontTx/>
              <a:buChar char="-"/>
            </a:pPr>
            <a:r>
              <a:rPr kumimoji="1" lang="zh-CN" altLang="en-US" dirty="0"/>
              <a:t>静态变量：类持有</a:t>
            </a:r>
            <a:endParaRPr kumimoji="1" lang="en-US" altLang="zh-CN" dirty="0"/>
          </a:p>
          <a:p>
            <a:pPr marL="342900" indent="-342900">
              <a:buFontTx/>
              <a:buChar char="-"/>
            </a:pPr>
            <a:r>
              <a:rPr kumimoji="1" lang="zh-CN" altLang="en-US" dirty="0"/>
              <a:t>静态方法：类持有</a:t>
            </a:r>
            <a:endParaRPr kumimoji="1" lang="en-US" altLang="zh-CN" dirty="0"/>
          </a:p>
          <a:p>
            <a:pPr marL="342900" indent="-342900">
              <a:buFontTx/>
              <a:buChar char="-"/>
            </a:pPr>
            <a:r>
              <a:rPr kumimoji="1" lang="zh-CN" altLang="en-US" dirty="0"/>
              <a:t>构造器</a:t>
            </a:r>
          </a:p>
        </p:txBody>
      </p:sp>
    </p:spTree>
    <p:extLst>
      <p:ext uri="{BB962C8B-B14F-4D97-AF65-F5344CB8AC3E}">
        <p14:creationId xmlns:p14="http://schemas.microsoft.com/office/powerpoint/2010/main" val="3678903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kumimoji="1" lang="zh-CN" altLang="en-US" dirty="0"/>
              <a:t>成员变量：被对象持有</a:t>
            </a:r>
            <a:endParaRPr kumimoji="1" lang="en-US" altLang="zh-CN" dirty="0"/>
          </a:p>
          <a:p>
            <a:pPr marL="342900" indent="-342900">
              <a:buFontTx/>
              <a:buChar char="-"/>
            </a:pPr>
            <a:r>
              <a:rPr kumimoji="1" lang="zh-CN" altLang="en-US" dirty="0"/>
              <a:t>成员函数：对象持有，可以访问对象内其他的变量或者方法</a:t>
            </a:r>
            <a:endParaRPr kumimoji="1" lang="en-US" altLang="zh-CN" dirty="0"/>
          </a:p>
          <a:p>
            <a:pPr marL="342900" indent="-342900">
              <a:buFontTx/>
              <a:buChar char="-"/>
            </a:pPr>
            <a:r>
              <a:rPr kumimoji="1" lang="zh-CN" altLang="en-US" dirty="0"/>
              <a:t>静态变量：类持有</a:t>
            </a:r>
            <a:endParaRPr kumimoji="1" lang="en-US" altLang="zh-CN" dirty="0"/>
          </a:p>
          <a:p>
            <a:pPr marL="342900" indent="-342900">
              <a:buFontTx/>
              <a:buChar char="-"/>
            </a:pPr>
            <a:r>
              <a:rPr kumimoji="1" lang="zh-CN" altLang="en-US" dirty="0"/>
              <a:t>静态方法：类持有</a:t>
            </a:r>
            <a:endParaRPr kumimoji="1" lang="en-US" altLang="zh-CN" dirty="0"/>
          </a:p>
          <a:p>
            <a:pPr marL="342900" indent="-342900">
              <a:buFontTx/>
              <a:buChar char="-"/>
            </a:pPr>
            <a:r>
              <a:rPr kumimoji="1" lang="zh-CN" altLang="en-US" dirty="0"/>
              <a:t>构造器</a:t>
            </a:r>
          </a:p>
        </p:txBody>
      </p:sp>
    </p:spTree>
    <p:extLst>
      <p:ext uri="{BB962C8B-B14F-4D97-AF65-F5344CB8AC3E}">
        <p14:creationId xmlns:p14="http://schemas.microsoft.com/office/powerpoint/2010/main" val="179808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619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源文件区域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编码区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顶部工具类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底部状态栏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6996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创建项目的时候需要注意的点。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项目的目录结构。</a:t>
            </a:r>
            <a:r>
              <a:rPr kumimoji="1" lang="en-US" altLang="zh-CN" dirty="0"/>
              <a:t>Gradle</a:t>
            </a:r>
            <a:r>
              <a:rPr kumimoji="1" lang="zh-CN" altLang="en-US" dirty="0"/>
              <a:t>文件、</a:t>
            </a:r>
            <a:r>
              <a:rPr kumimoji="1" lang="en-US" altLang="zh-CN" dirty="0"/>
              <a:t>manifest</a:t>
            </a:r>
            <a:r>
              <a:rPr kumimoji="1" lang="zh-CN" altLang="en-US" dirty="0"/>
              <a:t> 清单文件、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目录文件。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Activity</a:t>
            </a:r>
            <a:r>
              <a:rPr kumimoji="1" lang="zh-CN" altLang="en-US" dirty="0"/>
              <a:t>的生命周期。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修改 </a:t>
            </a:r>
            <a:r>
              <a:rPr kumimoji="1" lang="en-US" altLang="zh-CN" dirty="0"/>
              <a:t>xml</a:t>
            </a:r>
            <a:r>
              <a:rPr kumimoji="1" lang="zh-CN" altLang="en-US" dirty="0"/>
              <a:t> 文件，打印</a:t>
            </a:r>
            <a:r>
              <a:rPr kumimoji="1" lang="en-US" altLang="zh-CN" dirty="0" err="1"/>
              <a:t>HelloWrold</a:t>
            </a:r>
            <a:endParaRPr kumimoji="1" lang="en-US" altLang="zh-CN" dirty="0"/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pPr marL="457200" indent="-4572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44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介绍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的历史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安迪鲁宾：</a:t>
            </a:r>
            <a:r>
              <a:rPr kumimoji="1" lang="en-US" altLang="zh-CN" dirty="0"/>
              <a:t>1989</a:t>
            </a:r>
            <a:r>
              <a:rPr kumimoji="1" lang="zh-CN" altLang="en-US" dirty="0"/>
              <a:t>年加入苹果，</a:t>
            </a:r>
            <a:r>
              <a:rPr kumimoji="1" lang="en-US" altLang="zh-CN" dirty="0"/>
              <a:t>2003</a:t>
            </a:r>
            <a:r>
              <a:rPr kumimoji="1" lang="zh-CN" altLang="en-US" dirty="0"/>
              <a:t>年离职，创建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施密特：</a:t>
            </a:r>
            <a:r>
              <a:rPr kumimoji="1" lang="en-US" altLang="zh-CN" dirty="0"/>
              <a:t>2001</a:t>
            </a:r>
            <a:r>
              <a:rPr kumimoji="1" lang="zh-CN" altLang="en-US" dirty="0"/>
              <a:t>年加入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和佩奇、布林被称为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三驾马车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2006</a:t>
            </a:r>
            <a:r>
              <a:rPr kumimoji="1" lang="zh-CN" altLang="en-US" dirty="0"/>
              <a:t>年成为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公司董事会成员。</a:t>
            </a:r>
            <a:r>
              <a:rPr kumimoji="1" lang="en-US" altLang="zh-CN" dirty="0"/>
              <a:t>2009</a:t>
            </a:r>
            <a:r>
              <a:rPr kumimoji="1" lang="zh-CN" altLang="en-US" dirty="0"/>
              <a:t>年退出苹果。</a:t>
            </a:r>
            <a:endParaRPr kumimoji="1" lang="en-US" altLang="zh-CN" dirty="0"/>
          </a:p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en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GFS,mapreduce,Bigtable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和三星插肩而过。</a:t>
            </a:r>
            <a:endParaRPr kumimoji="1"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的在移动操作系统之争。关键人物</a:t>
            </a:r>
            <a:r>
              <a:rPr lang="zh-C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施密特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2001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年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Google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董事会成员 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2006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年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Apple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董事会成员）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AOSP</a:t>
            </a:r>
            <a:r>
              <a:rPr kumimoji="1" lang="zh-CN" altLang="en-US" dirty="0"/>
              <a:t>成立，以及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之后的发展。</a:t>
            </a:r>
          </a:p>
        </p:txBody>
      </p:sp>
    </p:spTree>
    <p:extLst>
      <p:ext uri="{BB962C8B-B14F-4D97-AF65-F5344CB8AC3E}">
        <p14:creationId xmlns:p14="http://schemas.microsoft.com/office/powerpoint/2010/main" val="4159249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使用</a:t>
            </a:r>
            <a:r>
              <a:rPr kumimoji="1" lang="en-US" altLang="zh-CN" dirty="0"/>
              <a:t>id</a:t>
            </a:r>
            <a:r>
              <a:rPr kumimoji="1" lang="zh-CN" altLang="en-US" dirty="0"/>
              <a:t>找到</a:t>
            </a:r>
            <a:r>
              <a:rPr kumimoji="1" lang="en-US" altLang="zh-CN" dirty="0"/>
              <a:t>View</a:t>
            </a:r>
          </a:p>
          <a:p>
            <a:pPr marL="457200" indent="-457200">
              <a:buAutoNum type="arabicPeriod"/>
            </a:pPr>
            <a:r>
              <a:rPr kumimoji="1" lang="zh-CN" altLang="en-US" dirty="0"/>
              <a:t>设置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的大小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设置监听器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加载照片</a:t>
            </a:r>
          </a:p>
        </p:txBody>
      </p:sp>
    </p:spTree>
    <p:extLst>
      <p:ext uri="{BB962C8B-B14F-4D97-AF65-F5344CB8AC3E}">
        <p14:creationId xmlns:p14="http://schemas.microsoft.com/office/powerpoint/2010/main" val="762723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创建项目的时候需要注意的点。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项目的目录结构。</a:t>
            </a:r>
            <a:r>
              <a:rPr kumimoji="1" lang="en-US" altLang="zh-CN" dirty="0"/>
              <a:t>Gradle</a:t>
            </a:r>
            <a:r>
              <a:rPr kumimoji="1" lang="zh-CN" altLang="en-US" dirty="0"/>
              <a:t>文件、</a:t>
            </a:r>
            <a:r>
              <a:rPr kumimoji="1" lang="en-US" altLang="zh-CN" dirty="0"/>
              <a:t>manifest</a:t>
            </a:r>
            <a:r>
              <a:rPr kumimoji="1" lang="zh-CN" altLang="en-US" dirty="0"/>
              <a:t> 清单文件、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目录文件。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Activity</a:t>
            </a:r>
            <a:r>
              <a:rPr kumimoji="1" lang="zh-CN" altLang="en-US" dirty="0"/>
              <a:t>的生命周期。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修改 </a:t>
            </a:r>
            <a:r>
              <a:rPr kumimoji="1" lang="en-US" altLang="zh-CN" dirty="0"/>
              <a:t>xml</a:t>
            </a:r>
            <a:r>
              <a:rPr kumimoji="1" lang="zh-CN" altLang="en-US" dirty="0"/>
              <a:t> 文件，打印</a:t>
            </a:r>
            <a:r>
              <a:rPr kumimoji="1" lang="en-US" altLang="zh-CN" dirty="0" err="1"/>
              <a:t>HelloWrold</a:t>
            </a:r>
            <a:endParaRPr kumimoji="1" lang="en-US" altLang="zh-CN" dirty="0"/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pPr marL="457200" indent="-4572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316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使用</a:t>
            </a:r>
            <a:r>
              <a:rPr kumimoji="1" lang="en-US" altLang="zh-CN" dirty="0" err="1"/>
              <a:t>ListView</a:t>
            </a:r>
            <a:r>
              <a:rPr kumimoji="1" lang="zh-CN" altLang="en-US" dirty="0"/>
              <a:t> 显示一个列表</a:t>
            </a:r>
          </a:p>
        </p:txBody>
      </p:sp>
    </p:spTree>
    <p:extLst>
      <p:ext uri="{BB962C8B-B14F-4D97-AF65-F5344CB8AC3E}">
        <p14:creationId xmlns:p14="http://schemas.microsoft.com/office/powerpoint/2010/main" val="2785820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676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分解页面</a:t>
            </a:r>
            <a:r>
              <a:rPr kumimoji="1" lang="en-US" altLang="zh-CN" dirty="0"/>
              <a:t>UI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811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1533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手机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平板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穿戴设备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电视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汽车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嵌入式设备</a:t>
            </a:r>
          </a:p>
        </p:txBody>
      </p:sp>
    </p:spTree>
    <p:extLst>
      <p:ext uri="{BB962C8B-B14F-4D97-AF65-F5344CB8AC3E}">
        <p14:creationId xmlns:p14="http://schemas.microsoft.com/office/powerpoint/2010/main" val="1720437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/>
              <a:t>Android</a:t>
            </a:r>
            <a:r>
              <a:rPr kumimoji="1" lang="zh-CN" altLang="en-US" dirty="0"/>
              <a:t> 的命名。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5.0</a:t>
            </a:r>
            <a:r>
              <a:rPr kumimoji="1" lang="zh-CN" altLang="en-US" dirty="0"/>
              <a:t> 静态编译和动态编译。新增 </a:t>
            </a:r>
            <a:r>
              <a:rPr kumimoji="1" lang="en-US" altLang="zh-CN" dirty="0" err="1"/>
              <a:t>Matiral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设计风格。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JIT(Just in time)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AOT(Ahead of Time)</a:t>
            </a:r>
            <a:r>
              <a:rPr kumimoji="1" lang="zh-CN" altLang="en-US" dirty="0"/>
              <a:t>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juejin.im</a:t>
            </a:r>
            <a:r>
              <a:rPr kumimoji="1" lang="en" altLang="zh-CN" dirty="0"/>
              <a:t>/post/6844903748058218509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6.0</a:t>
            </a:r>
            <a:r>
              <a:rPr kumimoji="1" lang="zh-CN" altLang="en-US" dirty="0"/>
              <a:t> 运行时权限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暗黑模式，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Touch</a:t>
            </a:r>
            <a:r>
              <a:rPr kumimoji="1" lang="zh-CN" altLang="en-US" dirty="0"/>
              <a:t>、限制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码读取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11</a:t>
            </a:r>
            <a:r>
              <a:rPr kumimoji="1" lang="zh-CN" altLang="en-US" dirty="0"/>
              <a:t> 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Zombie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权限</a:t>
            </a:r>
            <a:endParaRPr kumimoji="1" lang="en-US" altLang="zh-CN" dirty="0"/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pPr marL="457200" indent="-457200">
              <a:buAutoNum type="arabicPeriod"/>
            </a:pP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分别为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3" tooltip="铁臂阿童木"/>
              </a:rPr>
              <a:t>铁臂阿童木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Astro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与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4" tooltip="机器人班亭"/>
              </a:rPr>
              <a:t>机器人班亭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Bender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电视动画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《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5" tooltip="飞出个未来"/>
              </a:rPr>
              <a:t>飞出个未来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》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的角色）</a:t>
            </a:r>
            <a:r>
              <a:rPr lang="en-US" altLang="zh-CN" sz="2200" b="0" i="0" u="none" strike="noStrike" baseline="30000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[1]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。从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2009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年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月开始，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Android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的版本代号改以甜点来命名，且每个代号间的前缀以英文本母序接续排列：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Cupcake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7" tooltip="纸杯蛋糕"/>
              </a:rPr>
              <a:t>纸杯蛋糕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Donut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8" tooltip="甜甜圈"/>
              </a:rPr>
              <a:t>甜甜圈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Eclair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闪电泡芙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Froyo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0" tooltip="优格冰淇淋"/>
              </a:rPr>
              <a:t>优格冰淇淋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Gingerbread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1" tooltip="姜饼"/>
              </a:rPr>
              <a:t>姜饼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Honeycomb</a:t>
            </a:r>
            <a:r>
              <a:rPr lang="zh-CN" altLang="en" dirty="0"/>
              <a:t>（</a:t>
            </a:r>
            <a:r>
              <a:rPr lang="zh-CN" altLang="en-US" sz="220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2" tooltip="蜂巢"/>
              </a:rPr>
              <a:t>蜂巢</a:t>
            </a:r>
            <a:r>
              <a:rPr lang="zh-CN" altLang="en-US" dirty="0"/>
              <a:t>）</a:t>
            </a:r>
            <a:r>
              <a:rPr lang="en-US" altLang="zh-CN" sz="2200" b="0" i="0" u="none" strike="noStrike" baseline="30000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3" tooltip="Wikipedia:列明来源"/>
              </a:rPr>
              <a:t>[</a:t>
            </a:r>
            <a:r>
              <a:rPr lang="zh-CN" altLang="en-US" sz="2200" b="0" i="0" u="none" strike="noStrike" baseline="30000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3" tooltip="Wikipedia:列明来源"/>
              </a:rPr>
              <a:t>来源请求</a:t>
            </a:r>
            <a:r>
              <a:rPr lang="en-US" altLang="zh-CN" sz="2200" b="0" i="0" u="none" strike="noStrike" baseline="30000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3" tooltip="Wikipedia:列明来源"/>
              </a:rPr>
              <a:t>]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Ice Cream Sandwich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4"/>
              </a:rPr>
              <a:t>冰淇淋三明治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Jelly Bean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5" tooltip="果冻豆"/>
              </a:rPr>
              <a:t>果冻豆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KitKat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6" tooltip="奇巧巧克力"/>
              </a:rPr>
              <a:t>奇巧巧克力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Lollipop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7" tooltip="棒棒糖"/>
              </a:rPr>
              <a:t>棒棒糖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Marshmallow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8" tooltip="棉花糖 (颗粒状)"/>
              </a:rPr>
              <a:t>棉花糖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Nougat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19" tooltip="牛轧糖"/>
              </a:rPr>
              <a:t>牛轧糖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Oreo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20" tooltip="奥利奥"/>
              </a:rPr>
              <a:t>奥利奥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）、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Pie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（</a:t>
            </a:r>
            <a:r>
              <a:rPr lang="zh-CN" alt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21" tooltip="西式馅饼"/>
              </a:rPr>
              <a:t>派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）。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2019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年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月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日，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Google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宣布从</a:t>
            </a:r>
            <a:r>
              <a:rPr lang="en" altLang="zh-CN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22" tooltip="Android Q"/>
              </a:rPr>
              <a:t>Android Q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开始不再以甜品命名，且直接称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Android Q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为</a:t>
            </a:r>
            <a:r>
              <a:rPr lang="en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Android 10</a:t>
            </a:r>
            <a:r>
              <a:rPr lang="en" altLang="zh-CN" sz="2200" b="0" i="0" u="none" strike="noStrike" baseline="30000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23"/>
              </a:rPr>
              <a:t>[2]</a:t>
            </a:r>
            <a:r>
              <a:rPr lang="zh-CN" altLang="e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kumimoji="1" lang="en-US" altLang="zh-CN" dirty="0"/>
          </a:p>
          <a:p>
            <a:pPr marL="457200" indent="-457200">
              <a:buAutoNum type="arabicPeriod"/>
            </a:pPr>
            <a:endParaRPr kumimoji="1" lang="en-US" altLang="zh-CN" dirty="0">
              <a:hlinkClick r:id="rId24"/>
            </a:endParaRPr>
          </a:p>
          <a:p>
            <a:pPr marL="457200" indent="-457200">
              <a:buAutoNum type="arabicPeriod"/>
            </a:pPr>
            <a:r>
              <a:rPr lang="en" altLang="zh-CN" dirty="0">
                <a:hlinkClick r:id="rId24"/>
              </a:rPr>
              <a:t>https://zh.wikipedia.org/wiki/Android%E7%89%88%E6%9C%AC%E5%88%97%E8%A1%A8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382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dirty="0"/>
              <a:t>应用层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应用框架层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系统运行层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Linux</a:t>
            </a:r>
            <a:r>
              <a:rPr kumimoji="1" lang="zh-CN" altLang="en-US" dirty="0"/>
              <a:t>内核层</a:t>
            </a:r>
          </a:p>
        </p:txBody>
      </p:sp>
    </p:spTree>
    <p:extLst>
      <p:ext uri="{BB962C8B-B14F-4D97-AF65-F5344CB8AC3E}">
        <p14:creationId xmlns:p14="http://schemas.microsoft.com/office/powerpoint/2010/main" val="344264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https://bytedance.feishu.cn/docs/doccndB09qFesriAf8xE0a7kQAh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57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第一行代码：第二版和第三版都可以。</a:t>
            </a:r>
          </a:p>
        </p:txBody>
      </p:sp>
    </p:spTree>
    <p:extLst>
      <p:ext uri="{BB962C8B-B14F-4D97-AF65-F5344CB8AC3E}">
        <p14:creationId xmlns:p14="http://schemas.microsoft.com/office/powerpoint/2010/main" val="4099111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https://zh.wikipedia.org/wiki/Java</a:t>
            </a:r>
            <a:endParaRPr lang="en" altLang="zh-CN" dirty="0"/>
          </a:p>
          <a:p>
            <a:endParaRPr kumimoji="1" lang="en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Sun</a:t>
            </a:r>
            <a:r>
              <a:rPr kumimoji="1" lang="zh-CN" altLang="en-US" dirty="0"/>
              <a:t>公司、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最初是想给微波炉，放映机等嵌入式设备使用。市场小，看见互联网兴起，转移到网络编程。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继承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的面向对象，完善垃圾回收系统，可移植性。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en-US" altLang="zh-CN" dirty="0"/>
              <a:t>JEE</a:t>
            </a:r>
            <a:r>
              <a:rPr kumimoji="1" lang="zh-CN" altLang="en-US" dirty="0"/>
              <a:t> 服务器，</a:t>
            </a:r>
            <a:r>
              <a:rPr kumimoji="1" lang="en-US" altLang="zh-CN" dirty="0"/>
              <a:t>JSE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手机，桌面软件，</a:t>
            </a:r>
            <a:r>
              <a:rPr kumimoji="1" lang="en-US" altLang="zh-CN" dirty="0"/>
              <a:t>JME</a:t>
            </a:r>
            <a:r>
              <a:rPr kumimoji="1" lang="zh-CN" altLang="en-US" dirty="0"/>
              <a:t> 嵌入式设备。</a:t>
            </a:r>
            <a:endParaRPr kumimoji="1" lang="en-US" altLang="zh-CN" dirty="0"/>
          </a:p>
          <a:p>
            <a:pPr marL="457200" indent="-457200">
              <a:buAutoNum type="arabicPeriod"/>
            </a:pPr>
            <a:r>
              <a:rPr kumimoji="1" lang="zh-CN" altLang="en-US" dirty="0"/>
              <a:t>相对于</a:t>
            </a:r>
            <a:r>
              <a:rPr kumimoji="1" lang="en-US" altLang="zh-CN" dirty="0"/>
              <a:t>C/C++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性能不足。</a:t>
            </a:r>
            <a:endParaRPr kumimoji="1" lang="en-US" altLang="zh-CN" dirty="0"/>
          </a:p>
          <a:p>
            <a:pPr marL="457200" indent="-457200">
              <a:buAutoNum type="arabicPeriod"/>
            </a:pPr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994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语言排名一直在</a:t>
            </a:r>
            <a:r>
              <a:rPr kumimoji="1" lang="en-US" altLang="zh-CN" dirty="0"/>
              <a:t>Top2</a:t>
            </a:r>
            <a:r>
              <a:rPr kumimoji="1" lang="zh-CN" altLang="en-US" dirty="0"/>
              <a:t>，还是特别值得学习的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hlinkClick r:id="rId3"/>
              </a:rPr>
              <a:t>https://hellogithub.com/report/tiobe/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83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ytedance.feishu.cn/docs/doccndB09qFesriAf8xE0a7kQAh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reference/packages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developer.android.com/referen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oracle.com/javase/8/docs/api/" TargetMode="External"/><Relationship Id="rId5" Type="http://schemas.openxmlformats.org/officeDocument/2006/relationships/image" Target="../media/image16.tiff"/><Relationship Id="rId4" Type="http://schemas.openxmlformats.org/officeDocument/2006/relationships/image" Target="../media/image15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1118211" y="5306424"/>
            <a:ext cx="9911368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3A5BAE"/>
                </a:solidFill>
              </a:defRPr>
            </a:lvl1pPr>
          </a:lstStyle>
          <a:p>
            <a:r>
              <a:rPr lang="en-US" dirty="0"/>
              <a:t>Android </a:t>
            </a:r>
            <a:r>
              <a:rPr lang="en-US" dirty="0" err="1"/>
              <a:t>快速入门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为什么要做RTC？"/>
          <p:cNvSpPr txBox="1"/>
          <p:nvPr/>
        </p:nvSpPr>
        <p:spPr>
          <a:xfrm>
            <a:off x="7275068" y="6075735"/>
            <a:ext cx="8042266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Java</a:t>
            </a:r>
            <a:r>
              <a:rPr lang="zh-CN" altLang="en-US" dirty="0"/>
              <a:t> 基本介绍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511999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Java</a:t>
            </a:r>
            <a:r>
              <a:rPr lang="zh-CN" altLang="en-US" dirty="0"/>
              <a:t> 前世今生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635CEE-92CE-E641-A919-1E9DA029D93A}"/>
              </a:ext>
            </a:extLst>
          </p:cNvPr>
          <p:cNvSpPr txBox="1"/>
          <p:nvPr/>
        </p:nvSpPr>
        <p:spPr>
          <a:xfrm>
            <a:off x="3012205" y="6048327"/>
            <a:ext cx="5475303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最初的构想</a:t>
            </a: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运用在领域</a:t>
            </a: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特征和不足</a:t>
            </a: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39CF19-D685-C24F-BAFE-E15BA936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310" y="1400145"/>
            <a:ext cx="9791700" cy="99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665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C9EF9E-3779-4649-99B4-2031C77C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98" y="881162"/>
            <a:ext cx="21780256" cy="109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188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C52505-9658-7B41-A2C4-8945A8713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22" y="511446"/>
            <a:ext cx="17866410" cy="1343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74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731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533319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Java</a:t>
            </a:r>
            <a:r>
              <a:rPr lang="zh-CN" altLang="en-US" dirty="0"/>
              <a:t> 数据类型 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F41C29-4B7E-0F4D-8B95-75E4EC1EF270}"/>
              </a:ext>
            </a:extLst>
          </p:cNvPr>
          <p:cNvSpPr/>
          <p:nvPr/>
        </p:nvSpPr>
        <p:spPr>
          <a:xfrm>
            <a:off x="802319" y="4314177"/>
            <a:ext cx="10747731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rgbClr val="0033B3"/>
                </a:solidFill>
              </a:rPr>
              <a:t>package </a:t>
            </a:r>
            <a:r>
              <a:rPr lang="en" altLang="zh-CN" sz="4000" b="0" dirty="0" err="1"/>
              <a:t>com.bytedance</a:t>
            </a:r>
            <a:r>
              <a:rPr lang="en" altLang="zh-CN" sz="4000" b="0" dirty="0"/>
              <a:t>;  //1</a:t>
            </a:r>
            <a:br>
              <a:rPr lang="en" altLang="zh-CN" sz="4000" b="0" dirty="0"/>
            </a:br>
            <a:br>
              <a:rPr lang="en" altLang="zh-CN" sz="4000" b="0" dirty="0"/>
            </a:br>
            <a:r>
              <a:rPr lang="en" altLang="zh-CN" sz="4000" b="0" dirty="0">
                <a:solidFill>
                  <a:srgbClr val="0033B3"/>
                </a:solidFill>
              </a:rPr>
              <a:t>public class</a:t>
            </a:r>
            <a:r>
              <a:rPr lang="zh-CN" altLang="en-US" sz="4000" b="0" dirty="0">
                <a:solidFill>
                  <a:srgbClr val="0033B3"/>
                </a:solidFill>
              </a:rPr>
              <a:t> </a:t>
            </a:r>
            <a:r>
              <a:rPr lang="en" altLang="zh-CN" sz="4000" b="0" dirty="0"/>
              <a:t>HelloWorld { // 2</a:t>
            </a:r>
            <a:br>
              <a:rPr lang="en" altLang="zh-CN" sz="4000" b="0" dirty="0"/>
            </a:br>
            <a:r>
              <a:rPr lang="en" altLang="zh-CN" sz="4000" b="0" dirty="0"/>
              <a:t>    </a:t>
            </a:r>
            <a:br>
              <a:rPr lang="en" altLang="zh-CN" sz="4000" b="0" dirty="0"/>
            </a:br>
            <a:r>
              <a:rPr lang="en" altLang="zh-CN" sz="4000" b="0" dirty="0"/>
              <a:t>    </a:t>
            </a:r>
            <a:r>
              <a:rPr lang="en" altLang="zh-CN" sz="4000" b="0" dirty="0">
                <a:solidFill>
                  <a:srgbClr val="0033B3"/>
                </a:solidFill>
              </a:rPr>
              <a:t>public static void </a:t>
            </a:r>
            <a:r>
              <a:rPr lang="en" altLang="zh-CN" sz="4000" b="0" dirty="0">
                <a:solidFill>
                  <a:srgbClr val="00627A"/>
                </a:solidFill>
              </a:rPr>
              <a:t>main</a:t>
            </a:r>
            <a:r>
              <a:rPr lang="en" altLang="zh-CN" sz="4000" b="0" dirty="0"/>
              <a:t>(String[] </a:t>
            </a:r>
            <a:r>
              <a:rPr lang="en" altLang="zh-CN" sz="4000" b="0" dirty="0" err="1"/>
              <a:t>args</a:t>
            </a:r>
            <a:r>
              <a:rPr lang="en" altLang="zh-CN" sz="4000" b="0" dirty="0"/>
              <a:t>) { //3</a:t>
            </a:r>
            <a:br>
              <a:rPr lang="en" altLang="zh-CN" sz="4000" b="0" dirty="0"/>
            </a:br>
            <a:r>
              <a:rPr lang="en" altLang="zh-CN" sz="4000" b="0" dirty="0"/>
              <a:t>        </a:t>
            </a:r>
            <a:r>
              <a:rPr lang="en" altLang="zh-CN" sz="4000" b="0" dirty="0" err="1"/>
              <a:t>System.</a:t>
            </a:r>
            <a:r>
              <a:rPr lang="en" altLang="zh-CN" sz="4000" b="0" i="1" dirty="0" err="1">
                <a:solidFill>
                  <a:srgbClr val="871094"/>
                </a:solidFill>
              </a:rPr>
              <a:t>out</a:t>
            </a:r>
            <a:r>
              <a:rPr lang="en" altLang="zh-CN" sz="4000" b="0" dirty="0" err="1"/>
              <a:t>.println</a:t>
            </a:r>
            <a:r>
              <a:rPr lang="en" altLang="zh-CN" sz="4000" b="0" dirty="0"/>
              <a:t>(</a:t>
            </a:r>
            <a:r>
              <a:rPr lang="en" altLang="zh-CN" sz="4000" b="0" dirty="0">
                <a:solidFill>
                  <a:srgbClr val="067D17"/>
                </a:solidFill>
              </a:rPr>
              <a:t>"Hello World"</a:t>
            </a:r>
            <a:r>
              <a:rPr lang="en" altLang="zh-CN" sz="4000" b="0" dirty="0"/>
              <a:t>);</a:t>
            </a:r>
            <a:br>
              <a:rPr lang="en" altLang="zh-CN" sz="4000" b="0" dirty="0"/>
            </a:br>
            <a:r>
              <a:rPr lang="en" altLang="zh-CN" sz="4000" b="0" dirty="0"/>
              <a:t>    }</a:t>
            </a:r>
            <a:br>
              <a:rPr lang="en" altLang="zh-CN" sz="4000" b="0" dirty="0"/>
            </a:br>
            <a:r>
              <a:rPr lang="en" altLang="zh-CN" sz="4000" b="0" dirty="0"/>
              <a:t>    </a:t>
            </a:r>
            <a:br>
              <a:rPr lang="en" altLang="zh-CN" sz="4000" b="0" dirty="0"/>
            </a:br>
            <a:r>
              <a:rPr lang="en" altLang="zh-CN" sz="4000" b="0" dirty="0"/>
              <a:t>}</a:t>
            </a:r>
            <a:br>
              <a:rPr lang="en" altLang="zh-CN" sz="4000" b="0" dirty="0"/>
            </a:br>
            <a:endParaRPr lang="zh-CN" altLang="en-US" sz="4000" b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7AC7B7-A0C9-744E-A75A-06E846ED1BD9}"/>
              </a:ext>
            </a:extLst>
          </p:cNvPr>
          <p:cNvSpPr txBox="1"/>
          <p:nvPr/>
        </p:nvSpPr>
        <p:spPr>
          <a:xfrm>
            <a:off x="11618482" y="3035942"/>
            <a:ext cx="13008833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FontTx/>
              <a:buAutoNum type="arabicPeriod"/>
            </a:pPr>
            <a:r>
              <a:rPr lang="en-US" altLang="zh-CN" sz="4000" b="0" dirty="0"/>
              <a:t> </a:t>
            </a:r>
            <a:r>
              <a:rPr lang="zh-CN" altLang="en-US" sz="4000" b="0" dirty="0"/>
              <a:t>包：</a:t>
            </a:r>
            <a:endParaRPr lang="en-US" altLang="zh-CN" sz="4000" b="0" dirty="0"/>
          </a:p>
          <a:p>
            <a:pPr algn="l"/>
            <a:r>
              <a:rPr lang="en-US" altLang="zh-CN" sz="4000" b="0" dirty="0"/>
              <a:t>	[package</a:t>
            </a:r>
            <a:r>
              <a:rPr lang="zh-CN" altLang="en-US" sz="4000" b="0" dirty="0"/>
              <a:t> 公司域名倒序</a:t>
            </a:r>
            <a:r>
              <a:rPr lang="en-US" altLang="zh-CN" sz="4000" b="0" dirty="0"/>
              <a:t>]</a:t>
            </a:r>
          </a:p>
          <a:p>
            <a:pPr algn="l"/>
            <a:r>
              <a:rPr lang="en-US" altLang="zh-CN" sz="4000" b="0" dirty="0"/>
              <a:t>	</a:t>
            </a:r>
            <a:r>
              <a:rPr lang="zh-CN" altLang="en-US" sz="4000" b="0" dirty="0"/>
              <a:t>源文件路径保持一致。</a:t>
            </a:r>
            <a:endParaRPr lang="en-US" altLang="zh-CN" sz="4000" b="0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2. </a:t>
            </a:r>
            <a:r>
              <a:rPr lang="zh-CN" altLang="en-US" sz="4000" b="0" dirty="0"/>
              <a:t>类：</a:t>
            </a:r>
            <a:endParaRPr lang="en-US" altLang="zh-CN" sz="40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	[</a:t>
            </a:r>
            <a:r>
              <a:rPr lang="zh-CN" altLang="en-US" sz="4000" b="0" dirty="0"/>
              <a:t>访问修饰符 </a:t>
            </a:r>
            <a:r>
              <a:rPr lang="en-US" altLang="zh-CN" sz="4000" b="0" dirty="0"/>
              <a:t>class </a:t>
            </a:r>
            <a:r>
              <a:rPr lang="zh-CN" altLang="en-US" sz="4000" b="0" dirty="0"/>
              <a:t>类名</a:t>
            </a:r>
            <a:r>
              <a:rPr lang="en-US" altLang="zh-CN" sz="4000" b="0" dirty="0"/>
              <a:t>].	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	</a:t>
            </a:r>
            <a:r>
              <a:rPr lang="zh-CN" altLang="en-US" sz="4000" b="0" dirty="0"/>
              <a:t>首字母大写，和文件名保持一致，</a:t>
            </a:r>
            <a:r>
              <a:rPr lang="en-US" altLang="zh-CN" sz="4000" b="0" dirty="0"/>
              <a:t>public</a:t>
            </a:r>
            <a:r>
              <a:rPr lang="zh-CN" altLang="en-US" sz="4000" b="0" dirty="0"/>
              <a:t>修饰符。</a:t>
            </a:r>
            <a:endParaRPr lang="en-US" altLang="zh-CN" sz="4000" b="0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3. </a:t>
            </a:r>
            <a:r>
              <a:rPr lang="zh-CN" altLang="en-US" sz="4000" b="0" dirty="0"/>
              <a:t>方法：</a:t>
            </a:r>
            <a:endParaRPr lang="en-US" altLang="zh-CN" sz="40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	[</a:t>
            </a:r>
            <a:r>
              <a:rPr lang="zh-CN" altLang="en-US" sz="4000" b="0" dirty="0"/>
              <a:t>访问修饰符  非访问修饰符 返回值 方法名 参数列表</a:t>
            </a:r>
            <a:r>
              <a:rPr lang="en-US" altLang="zh-CN" sz="4000" b="0" dirty="0"/>
              <a:t>]</a:t>
            </a:r>
            <a:br>
              <a:rPr lang="en-US" altLang="zh-CN" sz="4000" b="0" dirty="0"/>
            </a:br>
            <a:r>
              <a:rPr lang="en-US" altLang="zh-CN" sz="4000" b="0" dirty="0"/>
              <a:t>	</a:t>
            </a:r>
            <a:r>
              <a:rPr lang="zh-CN" altLang="en-US" sz="4000" b="0" dirty="0"/>
              <a:t>方法首字母小写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451DE2-485B-4243-AE5B-0595ED0E10D5}"/>
              </a:ext>
            </a:extLst>
          </p:cNvPr>
          <p:cNvSpPr txBox="1"/>
          <p:nvPr/>
        </p:nvSpPr>
        <p:spPr>
          <a:xfrm>
            <a:off x="802319" y="11203517"/>
            <a:ext cx="2202699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FontTx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访问修饰符：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public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protected</a:t>
            </a:r>
            <a:r>
              <a:rPr lang="en-US" altLang="zh-CN" sz="4000" b="0" dirty="0"/>
              <a:t>(</a:t>
            </a:r>
            <a:r>
              <a:rPr lang="zh-CN" altLang="en-US" sz="4000" b="0" strike="sngStrike" dirty="0"/>
              <a:t>外部包</a:t>
            </a:r>
            <a:r>
              <a:rPr lang="en-US" altLang="zh-CN" sz="4000" b="0" dirty="0"/>
              <a:t>)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default</a:t>
            </a:r>
            <a:r>
              <a:rPr lang="en-US" altLang="zh-CN" sz="4000" b="0" dirty="0"/>
              <a:t>(</a:t>
            </a:r>
            <a:r>
              <a:rPr lang="zh-CN" altLang="en-US" sz="4000" b="0" strike="sngStrike" dirty="0"/>
              <a:t>子类</a:t>
            </a:r>
            <a:r>
              <a:rPr lang="en-US" altLang="zh-CN" sz="4000" b="0" strike="sngStrike" dirty="0"/>
              <a:t>&amp;</a:t>
            </a:r>
            <a:r>
              <a:rPr lang="zh-CN" altLang="en-US" sz="4000" b="0" strike="sngStrike" dirty="0"/>
              <a:t>外部</a:t>
            </a:r>
            <a:r>
              <a:rPr lang="en-US" altLang="zh-CN" sz="4000" b="0" dirty="0"/>
              <a:t>)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4000" b="0" dirty="0"/>
              <a:t>private</a:t>
            </a:r>
            <a:r>
              <a:rPr lang="zh-CN" altLang="en-US" sz="4000" b="0" dirty="0"/>
              <a:t>（</a:t>
            </a:r>
            <a:r>
              <a:rPr lang="zh-CN" altLang="en-US" sz="4000" b="0" strike="sngStrike" dirty="0"/>
              <a:t>本包</a:t>
            </a:r>
            <a:r>
              <a:rPr lang="en-US" altLang="zh-CN" sz="4000" b="0" strike="sngStrike" dirty="0"/>
              <a:t>&amp;</a:t>
            </a:r>
            <a:r>
              <a:rPr lang="zh-CN" altLang="en-US" sz="4000" b="0" strike="sngStrike" dirty="0"/>
              <a:t>子类</a:t>
            </a:r>
            <a:r>
              <a:rPr lang="en-US" altLang="zh-CN" sz="4000" b="0" strike="sngStrike" dirty="0"/>
              <a:t>&amp;</a:t>
            </a:r>
            <a:r>
              <a:rPr lang="zh-CN" altLang="en-US" sz="4000" b="0" strike="sngStrike" dirty="0"/>
              <a:t>外部</a:t>
            </a:r>
            <a:r>
              <a:rPr lang="zh-CN" altLang="en-US" sz="4000" b="0" dirty="0"/>
              <a:t>）</a:t>
            </a:r>
            <a:endParaRPr lang="en-US" altLang="zh-CN" sz="4000" b="0" dirty="0"/>
          </a:p>
          <a:p>
            <a:pPr marL="514350" indent="-514350" algn="l">
              <a:buFontTx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非访问修饰符：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static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final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abstract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synchronized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volatile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40452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533319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Java</a:t>
            </a:r>
            <a:r>
              <a:rPr lang="zh-CN" altLang="en-US" dirty="0"/>
              <a:t> 数据类型 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66702A-1D0C-7740-825A-2F4A0369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525" y="2426067"/>
            <a:ext cx="14644604" cy="96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464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2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533319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Java</a:t>
            </a:r>
            <a:r>
              <a:rPr lang="zh-CN" altLang="en-US" dirty="0"/>
              <a:t> 数据类型 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A3499E-D4CC-254F-8D2E-A6061F88B7E0}"/>
              </a:ext>
            </a:extLst>
          </p:cNvPr>
          <p:cNvSpPr/>
          <p:nvPr/>
        </p:nvSpPr>
        <p:spPr>
          <a:xfrm>
            <a:off x="2907861" y="3348768"/>
            <a:ext cx="20230034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400" b="0" dirty="0">
                <a:solidFill>
                  <a:srgbClr val="0033B3"/>
                </a:solidFill>
              </a:rPr>
              <a:t>public static void </a:t>
            </a:r>
            <a:r>
              <a:rPr lang="en" altLang="zh-CN" sz="4400" b="0" dirty="0">
                <a:solidFill>
                  <a:srgbClr val="00627A"/>
                </a:solidFill>
              </a:rPr>
              <a:t>main</a:t>
            </a:r>
            <a:r>
              <a:rPr lang="en" altLang="zh-CN" sz="4400" b="0" dirty="0"/>
              <a:t>(String[] </a:t>
            </a:r>
            <a:r>
              <a:rPr lang="en" altLang="zh-CN" sz="4400" b="0" dirty="0" err="1"/>
              <a:t>args</a:t>
            </a:r>
            <a:r>
              <a:rPr lang="en" altLang="zh-CN" sz="4400" b="0" dirty="0"/>
              <a:t>) {</a:t>
            </a:r>
            <a:br>
              <a:rPr lang="en" altLang="zh-CN" sz="4400" b="0" dirty="0"/>
            </a:br>
            <a:r>
              <a:rPr lang="en" altLang="zh-CN" sz="4400" b="0" dirty="0"/>
              <a:t>    </a:t>
            </a:r>
            <a:r>
              <a:rPr lang="en" altLang="zh-CN" sz="4400" b="0" dirty="0" err="1">
                <a:solidFill>
                  <a:srgbClr val="0033B3"/>
                </a:solidFill>
              </a:rPr>
              <a:t>boolean</a:t>
            </a:r>
            <a:r>
              <a:rPr lang="en" altLang="zh-CN" sz="4400" b="0" dirty="0">
                <a:solidFill>
                  <a:srgbClr val="0033B3"/>
                </a:solidFill>
              </a:rPr>
              <a:t> </a:t>
            </a:r>
            <a:r>
              <a:rPr lang="en" altLang="zh-CN" sz="4400" b="0" dirty="0" err="1"/>
              <a:t>bo</a:t>
            </a:r>
            <a:r>
              <a:rPr lang="en" altLang="zh-CN" sz="4400" b="0" dirty="0"/>
              <a:t> </a:t>
            </a:r>
            <a:r>
              <a:rPr lang="zh-CN" altLang="en-US" sz="4400" b="0" dirty="0"/>
              <a:t>    </a:t>
            </a:r>
            <a:r>
              <a:rPr lang="en" altLang="zh-CN" sz="4400" b="0" dirty="0"/>
              <a:t>= </a:t>
            </a:r>
            <a:r>
              <a:rPr lang="zh-CN" altLang="en-US" sz="4400" b="0" dirty="0"/>
              <a:t>    </a:t>
            </a:r>
            <a:r>
              <a:rPr lang="en" altLang="zh-CN" sz="4400" b="0" dirty="0" err="1"/>
              <a:t>Boolean.</a:t>
            </a:r>
            <a:r>
              <a:rPr lang="en" altLang="zh-CN" sz="4400" b="0" i="1" dirty="0" err="1">
                <a:solidFill>
                  <a:srgbClr val="871094"/>
                </a:solidFill>
              </a:rPr>
              <a:t>TRUE</a:t>
            </a:r>
            <a:r>
              <a:rPr lang="en" altLang="zh-CN" sz="4400" b="0" dirty="0"/>
              <a:t>;</a:t>
            </a:r>
            <a:r>
              <a:rPr lang="zh-CN" altLang="en-US" sz="4400" b="0" dirty="0"/>
              <a:t>          </a:t>
            </a:r>
            <a:r>
              <a:rPr lang="en" altLang="zh-CN" sz="4400" b="0" dirty="0"/>
              <a:t> </a:t>
            </a:r>
            <a:r>
              <a:rPr lang="zh-CN" altLang="en-US" sz="4400" b="0" dirty="0"/>
              <a:t>      </a:t>
            </a:r>
            <a:r>
              <a:rPr lang="en" altLang="zh-CN" sz="4400" b="0" i="1" dirty="0">
                <a:solidFill>
                  <a:srgbClr val="8C8C8C"/>
                </a:solidFill>
              </a:rPr>
              <a:t>// default = false</a:t>
            </a:r>
            <a:br>
              <a:rPr lang="en" altLang="zh-CN" sz="4400" b="0" i="1" dirty="0">
                <a:solidFill>
                  <a:srgbClr val="8C8C8C"/>
                </a:solidFill>
              </a:rPr>
            </a:br>
            <a:r>
              <a:rPr lang="en" altLang="zh-CN" sz="4400" b="0" i="1" dirty="0">
                <a:solidFill>
                  <a:srgbClr val="8C8C8C"/>
                </a:solidFill>
              </a:rPr>
              <a:t>    </a:t>
            </a:r>
            <a:r>
              <a:rPr lang="en" altLang="zh-CN" sz="4400" b="0" dirty="0">
                <a:solidFill>
                  <a:srgbClr val="0033B3"/>
                </a:solidFill>
              </a:rPr>
              <a:t>byte </a:t>
            </a:r>
            <a:r>
              <a:rPr lang="en" altLang="zh-CN" sz="4400" b="0" dirty="0"/>
              <a:t>b </a:t>
            </a:r>
            <a:r>
              <a:rPr lang="zh-CN" altLang="en-US" sz="4400" b="0" dirty="0"/>
              <a:t>            </a:t>
            </a:r>
            <a:r>
              <a:rPr lang="en" altLang="zh-CN" sz="4400" b="0" dirty="0"/>
              <a:t>= </a:t>
            </a:r>
            <a:r>
              <a:rPr lang="zh-CN" altLang="en-US" sz="4400" b="0" dirty="0"/>
              <a:t>    </a:t>
            </a:r>
            <a:r>
              <a:rPr lang="en" altLang="zh-CN" sz="4400" b="0" dirty="0" err="1"/>
              <a:t>Byte.</a:t>
            </a:r>
            <a:r>
              <a:rPr lang="en" altLang="zh-CN" sz="4400" b="0" i="1" dirty="0" err="1">
                <a:solidFill>
                  <a:srgbClr val="871094"/>
                </a:solidFill>
              </a:rPr>
              <a:t>MAX_VALUE</a:t>
            </a:r>
            <a:r>
              <a:rPr lang="en" altLang="zh-CN" sz="4400" b="0" dirty="0"/>
              <a:t>; </a:t>
            </a:r>
            <a:r>
              <a:rPr lang="zh-CN" altLang="en-US" sz="4400" b="0" dirty="0"/>
              <a:t>           </a:t>
            </a:r>
            <a:r>
              <a:rPr lang="en" altLang="zh-CN" sz="4400" b="0" i="1" dirty="0">
                <a:solidFill>
                  <a:srgbClr val="8C8C8C"/>
                </a:solidFill>
              </a:rPr>
              <a:t>// default = 0</a:t>
            </a:r>
            <a:br>
              <a:rPr lang="en" altLang="zh-CN" sz="4400" b="0" i="1" dirty="0">
                <a:solidFill>
                  <a:srgbClr val="8C8C8C"/>
                </a:solidFill>
              </a:rPr>
            </a:br>
            <a:r>
              <a:rPr lang="en" altLang="zh-CN" sz="4400" b="0" i="1" dirty="0">
                <a:solidFill>
                  <a:srgbClr val="8C8C8C"/>
                </a:solidFill>
              </a:rPr>
              <a:t>    </a:t>
            </a:r>
            <a:r>
              <a:rPr lang="en" altLang="zh-CN" sz="4400" b="0" dirty="0">
                <a:solidFill>
                  <a:srgbClr val="0033B3"/>
                </a:solidFill>
              </a:rPr>
              <a:t>char </a:t>
            </a:r>
            <a:r>
              <a:rPr lang="en" altLang="zh-CN" sz="4400" b="0" dirty="0"/>
              <a:t>c </a:t>
            </a:r>
            <a:r>
              <a:rPr lang="zh-CN" altLang="en-US" sz="4400" b="0" dirty="0"/>
              <a:t>            </a:t>
            </a:r>
            <a:r>
              <a:rPr lang="en" altLang="zh-CN" sz="4400" b="0" dirty="0"/>
              <a:t>= </a:t>
            </a:r>
            <a:r>
              <a:rPr lang="zh-CN" altLang="en-US" sz="4400" b="0" dirty="0"/>
              <a:t>    </a:t>
            </a:r>
            <a:r>
              <a:rPr lang="en" altLang="zh-CN" sz="4400" b="0" dirty="0" err="1"/>
              <a:t>Character.</a:t>
            </a:r>
            <a:r>
              <a:rPr lang="en" altLang="zh-CN" sz="4400" b="0" i="1" dirty="0" err="1">
                <a:solidFill>
                  <a:srgbClr val="871094"/>
                </a:solidFill>
              </a:rPr>
              <a:t>MAX_VALUE</a:t>
            </a:r>
            <a:r>
              <a:rPr lang="en" altLang="zh-CN" sz="4400" b="0" dirty="0"/>
              <a:t>; </a:t>
            </a:r>
            <a:r>
              <a:rPr lang="zh-CN" altLang="en-US" sz="4400" b="0" dirty="0"/>
              <a:t>  </a:t>
            </a:r>
            <a:r>
              <a:rPr lang="en" altLang="zh-CN" sz="4400" b="0" i="1" dirty="0">
                <a:solidFill>
                  <a:srgbClr val="8C8C8C"/>
                </a:solidFill>
              </a:rPr>
              <a:t>// ‘\</a:t>
            </a:r>
            <a:r>
              <a:rPr lang="en" altLang="zh-CN" sz="4400" b="0" i="1" dirty="0" err="1">
                <a:solidFill>
                  <a:srgbClr val="8C8C8C"/>
                </a:solidFill>
              </a:rPr>
              <a:t>uFFFF</a:t>
            </a:r>
            <a:r>
              <a:rPr lang="en" altLang="zh-CN" sz="4400" b="0" i="1" dirty="0">
                <a:solidFill>
                  <a:srgbClr val="8C8C8C"/>
                </a:solidFill>
              </a:rPr>
              <a:t>’</a:t>
            </a:r>
            <a:br>
              <a:rPr lang="en" altLang="zh-CN" sz="4400" b="0" i="1" dirty="0">
                <a:solidFill>
                  <a:srgbClr val="8C8C8C"/>
                </a:solidFill>
              </a:rPr>
            </a:br>
            <a:r>
              <a:rPr lang="en" altLang="zh-CN" sz="4400" b="0" i="1" dirty="0">
                <a:solidFill>
                  <a:srgbClr val="8C8C8C"/>
                </a:solidFill>
              </a:rPr>
              <a:t>    </a:t>
            </a:r>
            <a:r>
              <a:rPr lang="en" altLang="zh-CN" sz="4400" b="0" dirty="0">
                <a:solidFill>
                  <a:srgbClr val="0033B3"/>
                </a:solidFill>
              </a:rPr>
              <a:t>short </a:t>
            </a:r>
            <a:r>
              <a:rPr lang="en" altLang="zh-CN" sz="4400" b="0" dirty="0"/>
              <a:t>s </a:t>
            </a:r>
            <a:r>
              <a:rPr lang="zh-CN" altLang="en-US" sz="4400" b="0" dirty="0"/>
              <a:t>           </a:t>
            </a:r>
            <a:r>
              <a:rPr lang="en" altLang="zh-CN" sz="4400" b="0" dirty="0"/>
              <a:t>= </a:t>
            </a:r>
            <a:r>
              <a:rPr lang="zh-CN" altLang="en-US" sz="4400" b="0" dirty="0"/>
              <a:t>    </a:t>
            </a:r>
            <a:r>
              <a:rPr lang="en" altLang="zh-CN" sz="4400" b="0" dirty="0" err="1"/>
              <a:t>Short.</a:t>
            </a:r>
            <a:r>
              <a:rPr lang="en" altLang="zh-CN" sz="4400" b="0" i="1" dirty="0" err="1">
                <a:solidFill>
                  <a:srgbClr val="871094"/>
                </a:solidFill>
              </a:rPr>
              <a:t>MAX_VALUE</a:t>
            </a:r>
            <a:r>
              <a:rPr lang="en" altLang="zh-CN" sz="4400" b="0" dirty="0"/>
              <a:t>; </a:t>
            </a:r>
            <a:r>
              <a:rPr lang="zh-CN" altLang="en-US" sz="4400" b="0" dirty="0"/>
              <a:t>         </a:t>
            </a:r>
            <a:r>
              <a:rPr lang="en" altLang="zh-CN" sz="4400" b="0" i="1" dirty="0">
                <a:solidFill>
                  <a:srgbClr val="8C8C8C"/>
                </a:solidFill>
              </a:rPr>
              <a:t>// 0x7fff</a:t>
            </a:r>
            <a:br>
              <a:rPr lang="en" altLang="zh-CN" sz="4400" b="0" i="1" dirty="0">
                <a:solidFill>
                  <a:srgbClr val="8C8C8C"/>
                </a:solidFill>
              </a:rPr>
            </a:br>
            <a:r>
              <a:rPr lang="en" altLang="zh-CN" sz="4400" b="0" i="1" dirty="0">
                <a:solidFill>
                  <a:srgbClr val="8C8C8C"/>
                </a:solidFill>
              </a:rPr>
              <a:t>    </a:t>
            </a:r>
            <a:r>
              <a:rPr lang="en" altLang="zh-CN" sz="4400" b="0" dirty="0">
                <a:solidFill>
                  <a:srgbClr val="0033B3"/>
                </a:solidFill>
              </a:rPr>
              <a:t>int </a:t>
            </a:r>
            <a:r>
              <a:rPr lang="en" altLang="zh-CN" sz="4400" b="0" dirty="0" err="1"/>
              <a:t>i</a:t>
            </a:r>
            <a:r>
              <a:rPr lang="en" altLang="zh-CN" sz="4400" b="0" dirty="0"/>
              <a:t> </a:t>
            </a:r>
            <a:r>
              <a:rPr lang="zh-CN" altLang="en-US" sz="4400" b="0" dirty="0"/>
              <a:t>                </a:t>
            </a:r>
            <a:r>
              <a:rPr lang="en" altLang="zh-CN" sz="4400" b="0" dirty="0"/>
              <a:t>= </a:t>
            </a:r>
            <a:r>
              <a:rPr lang="zh-CN" altLang="en-US" sz="4400" b="0" dirty="0"/>
              <a:t>    </a:t>
            </a:r>
            <a:r>
              <a:rPr lang="en" altLang="zh-CN" sz="4400" b="0" dirty="0" err="1"/>
              <a:t>Integer.</a:t>
            </a:r>
            <a:r>
              <a:rPr lang="en" altLang="zh-CN" sz="4400" b="0" i="1" dirty="0" err="1">
                <a:solidFill>
                  <a:srgbClr val="871094"/>
                </a:solidFill>
              </a:rPr>
              <a:t>MAX_VALUE</a:t>
            </a:r>
            <a:r>
              <a:rPr lang="en" altLang="zh-CN" sz="4400" b="0" dirty="0"/>
              <a:t>;</a:t>
            </a:r>
            <a:r>
              <a:rPr lang="zh-CN" altLang="en-US" sz="4400" b="0" dirty="0"/>
              <a:t>       </a:t>
            </a:r>
            <a:r>
              <a:rPr lang="en" altLang="zh-CN" sz="4400" b="0" dirty="0"/>
              <a:t> </a:t>
            </a:r>
            <a:r>
              <a:rPr lang="en" altLang="zh-CN" sz="4400" b="0" i="1" dirty="0">
                <a:solidFill>
                  <a:srgbClr val="8C8C8C"/>
                </a:solidFill>
              </a:rPr>
              <a:t>//0x7fff </a:t>
            </a:r>
            <a:r>
              <a:rPr lang="en" altLang="zh-CN" sz="4400" b="0" i="1" dirty="0" err="1">
                <a:solidFill>
                  <a:srgbClr val="8C8C8C"/>
                </a:solidFill>
              </a:rPr>
              <a:t>ffff</a:t>
            </a:r>
            <a:br>
              <a:rPr lang="en" altLang="zh-CN" sz="4400" b="0" i="1" dirty="0">
                <a:solidFill>
                  <a:srgbClr val="8C8C8C"/>
                </a:solidFill>
              </a:rPr>
            </a:br>
            <a:r>
              <a:rPr lang="en" altLang="zh-CN" sz="4400" b="0" i="1" dirty="0">
                <a:solidFill>
                  <a:srgbClr val="8C8C8C"/>
                </a:solidFill>
              </a:rPr>
              <a:t>    </a:t>
            </a:r>
            <a:r>
              <a:rPr lang="en" altLang="zh-CN" sz="4400" b="0" dirty="0">
                <a:solidFill>
                  <a:srgbClr val="0033B3"/>
                </a:solidFill>
              </a:rPr>
              <a:t>long </a:t>
            </a:r>
            <a:r>
              <a:rPr lang="en" altLang="zh-CN" sz="4400" b="0" dirty="0"/>
              <a:t>l </a:t>
            </a:r>
            <a:r>
              <a:rPr lang="zh-CN" altLang="en-US" sz="4400" b="0" dirty="0"/>
              <a:t>             </a:t>
            </a:r>
            <a:r>
              <a:rPr lang="en" altLang="zh-CN" sz="4400" b="0" dirty="0"/>
              <a:t>= </a:t>
            </a:r>
            <a:r>
              <a:rPr lang="zh-CN" altLang="en-US" sz="4400" b="0" dirty="0"/>
              <a:t>    </a:t>
            </a:r>
            <a:r>
              <a:rPr lang="en" altLang="zh-CN" sz="4400" b="0" dirty="0" err="1"/>
              <a:t>Long.</a:t>
            </a:r>
            <a:r>
              <a:rPr lang="en" altLang="zh-CN" sz="4400" b="0" i="1" dirty="0" err="1">
                <a:solidFill>
                  <a:srgbClr val="871094"/>
                </a:solidFill>
              </a:rPr>
              <a:t>MAX_VALUE</a:t>
            </a:r>
            <a:r>
              <a:rPr lang="en" altLang="zh-CN" sz="4400" b="0" dirty="0"/>
              <a:t>; </a:t>
            </a:r>
            <a:r>
              <a:rPr lang="zh-CN" altLang="en-US" sz="4400" b="0" dirty="0"/>
              <a:t>          </a:t>
            </a:r>
            <a:r>
              <a:rPr lang="en" altLang="zh-CN" sz="4400" b="0" i="1" dirty="0">
                <a:solidFill>
                  <a:srgbClr val="8C8C8C"/>
                </a:solidFill>
              </a:rPr>
              <a:t>// 0x7ffff </a:t>
            </a:r>
            <a:r>
              <a:rPr lang="en" altLang="zh-CN" sz="4400" b="0" i="1" dirty="0" err="1">
                <a:solidFill>
                  <a:srgbClr val="8C8C8C"/>
                </a:solidFill>
              </a:rPr>
              <a:t>ffff</a:t>
            </a:r>
            <a:r>
              <a:rPr lang="en" altLang="zh-CN" sz="4400" b="0" i="1" dirty="0">
                <a:solidFill>
                  <a:srgbClr val="8C8C8C"/>
                </a:solidFill>
              </a:rPr>
              <a:t> </a:t>
            </a:r>
            <a:r>
              <a:rPr lang="en" altLang="zh-CN" sz="4400" b="0" i="1" dirty="0" err="1">
                <a:solidFill>
                  <a:srgbClr val="8C8C8C"/>
                </a:solidFill>
              </a:rPr>
              <a:t>ffff</a:t>
            </a:r>
            <a:r>
              <a:rPr lang="en" altLang="zh-CN" sz="4400" b="0" i="1" dirty="0">
                <a:solidFill>
                  <a:srgbClr val="8C8C8C"/>
                </a:solidFill>
              </a:rPr>
              <a:t> </a:t>
            </a:r>
            <a:r>
              <a:rPr lang="en" altLang="zh-CN" sz="4400" b="0" i="1" dirty="0" err="1">
                <a:solidFill>
                  <a:srgbClr val="8C8C8C"/>
                </a:solidFill>
              </a:rPr>
              <a:t>ffff</a:t>
            </a:r>
            <a:br>
              <a:rPr lang="en" altLang="zh-CN" sz="4400" b="0" i="1" dirty="0">
                <a:solidFill>
                  <a:srgbClr val="8C8C8C"/>
                </a:solidFill>
              </a:rPr>
            </a:br>
            <a:r>
              <a:rPr lang="en" altLang="zh-CN" sz="4400" b="0" i="1" dirty="0">
                <a:solidFill>
                  <a:srgbClr val="8C8C8C"/>
                </a:solidFill>
              </a:rPr>
              <a:t>    </a:t>
            </a:r>
            <a:r>
              <a:rPr lang="en" altLang="zh-CN" sz="4400" b="0" dirty="0">
                <a:solidFill>
                  <a:srgbClr val="0033B3"/>
                </a:solidFill>
              </a:rPr>
              <a:t>float </a:t>
            </a:r>
            <a:r>
              <a:rPr lang="en" altLang="zh-CN" sz="4400" b="0" dirty="0"/>
              <a:t>f </a:t>
            </a:r>
            <a:r>
              <a:rPr lang="zh-CN" altLang="en-US" sz="4400" b="0" dirty="0"/>
              <a:t>             </a:t>
            </a:r>
            <a:r>
              <a:rPr lang="en" altLang="zh-CN" sz="4400" b="0" dirty="0"/>
              <a:t>= </a:t>
            </a:r>
            <a:r>
              <a:rPr lang="zh-CN" altLang="en-US" sz="4400" b="0" dirty="0"/>
              <a:t>    </a:t>
            </a:r>
            <a:r>
              <a:rPr lang="en" altLang="zh-CN" sz="4400" b="0" dirty="0" err="1"/>
              <a:t>Float.</a:t>
            </a:r>
            <a:r>
              <a:rPr lang="en" altLang="zh-CN" sz="4400" b="0" i="1" dirty="0" err="1">
                <a:solidFill>
                  <a:srgbClr val="871094"/>
                </a:solidFill>
              </a:rPr>
              <a:t>MAX_VALUE</a:t>
            </a:r>
            <a:r>
              <a:rPr lang="en" altLang="zh-CN" sz="4400" b="0" dirty="0"/>
              <a:t>; </a:t>
            </a:r>
            <a:r>
              <a:rPr lang="zh-CN" altLang="en-US" sz="4400" b="0" dirty="0"/>
              <a:t>          </a:t>
            </a:r>
            <a:r>
              <a:rPr lang="en" altLang="zh-CN" sz="4400" b="0" i="1" dirty="0">
                <a:solidFill>
                  <a:srgbClr val="8C8C8C"/>
                </a:solidFill>
              </a:rPr>
              <a:t>//0x1.fffffeP+127f</a:t>
            </a:r>
            <a:br>
              <a:rPr lang="en" altLang="zh-CN" sz="4400" b="0" i="1" dirty="0">
                <a:solidFill>
                  <a:srgbClr val="8C8C8C"/>
                </a:solidFill>
              </a:rPr>
            </a:br>
            <a:r>
              <a:rPr lang="en" altLang="zh-CN" sz="4400" b="0" i="1" dirty="0">
                <a:solidFill>
                  <a:srgbClr val="8C8C8C"/>
                </a:solidFill>
              </a:rPr>
              <a:t>    </a:t>
            </a:r>
            <a:r>
              <a:rPr lang="en" altLang="zh-CN" sz="4400" b="0" dirty="0">
                <a:solidFill>
                  <a:srgbClr val="0033B3"/>
                </a:solidFill>
              </a:rPr>
              <a:t>double </a:t>
            </a:r>
            <a:r>
              <a:rPr lang="en" altLang="zh-CN" sz="4400" b="0" dirty="0"/>
              <a:t>d </a:t>
            </a:r>
            <a:r>
              <a:rPr lang="zh-CN" altLang="en-US" sz="4400" b="0" dirty="0"/>
              <a:t>        </a:t>
            </a:r>
            <a:r>
              <a:rPr lang="en" altLang="zh-CN" sz="4400" b="0" dirty="0"/>
              <a:t>= </a:t>
            </a:r>
            <a:r>
              <a:rPr lang="zh-CN" altLang="en-US" sz="4400" b="0" dirty="0"/>
              <a:t>    </a:t>
            </a:r>
            <a:r>
              <a:rPr lang="en" altLang="zh-CN" sz="4400" b="0" dirty="0" err="1"/>
              <a:t>Double.</a:t>
            </a:r>
            <a:r>
              <a:rPr lang="en" altLang="zh-CN" sz="4400" b="0" i="1" dirty="0" err="1">
                <a:solidFill>
                  <a:srgbClr val="871094"/>
                </a:solidFill>
              </a:rPr>
              <a:t>MAX_VALUE</a:t>
            </a:r>
            <a:r>
              <a:rPr lang="en" altLang="zh-CN" sz="4400" b="0" dirty="0"/>
              <a:t>; </a:t>
            </a:r>
            <a:r>
              <a:rPr lang="zh-CN" altLang="en-US" sz="4400" b="0" dirty="0"/>
              <a:t>      </a:t>
            </a:r>
            <a:r>
              <a:rPr lang="en" altLang="zh-CN" sz="4400" b="0" i="1" dirty="0">
                <a:solidFill>
                  <a:srgbClr val="8C8C8C"/>
                </a:solidFill>
              </a:rPr>
              <a:t>//0x1.fffffffffffffP+1023</a:t>
            </a:r>
            <a:br>
              <a:rPr lang="en" altLang="zh-CN" sz="4400" b="0" i="1" dirty="0">
                <a:solidFill>
                  <a:srgbClr val="8C8C8C"/>
                </a:solidFill>
              </a:rPr>
            </a:br>
            <a:r>
              <a:rPr lang="en" altLang="zh-CN" sz="4400" b="0" dirty="0"/>
              <a:t>}</a:t>
            </a:r>
            <a:endParaRPr lang="zh-CN" altLang="en-US" sz="4400" b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F97365-98A0-764F-81D9-A177DF863AFC}"/>
              </a:ext>
            </a:extLst>
          </p:cNvPr>
          <p:cNvSpPr/>
          <p:nvPr/>
        </p:nvSpPr>
        <p:spPr>
          <a:xfrm>
            <a:off x="4067336" y="11443718"/>
            <a:ext cx="14662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为什么保留基础类型？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/u010408365/article/details/50094991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4774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687848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Java</a:t>
            </a:r>
            <a:r>
              <a:rPr lang="zh-CN" altLang="en-US" dirty="0"/>
              <a:t> 引用数据类型 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46FDB3-CC02-C843-AEB2-D81EB27BCC64}"/>
              </a:ext>
            </a:extLst>
          </p:cNvPr>
          <p:cNvSpPr/>
          <p:nvPr/>
        </p:nvSpPr>
        <p:spPr>
          <a:xfrm>
            <a:off x="802319" y="4779571"/>
            <a:ext cx="126001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/>
              <a:t>Dog dog1 = </a:t>
            </a:r>
            <a:r>
              <a:rPr lang="en" altLang="zh-CN" sz="4000" b="0" dirty="0">
                <a:solidFill>
                  <a:srgbClr val="0033B3"/>
                </a:solidFill>
              </a:rPr>
              <a:t>new </a:t>
            </a:r>
            <a:r>
              <a:rPr lang="en" altLang="zh-CN" sz="4000" b="0" dirty="0"/>
              <a:t>Dog(</a:t>
            </a:r>
            <a:r>
              <a:rPr lang="en" altLang="zh-CN" sz="4000" b="0" dirty="0">
                <a:solidFill>
                  <a:srgbClr val="067D17"/>
                </a:solidFill>
              </a:rPr>
              <a:t>“</a:t>
            </a:r>
            <a:r>
              <a:rPr lang="zh-CN" altLang="en-US" sz="4000" b="0" dirty="0">
                <a:solidFill>
                  <a:srgbClr val="067D17"/>
                </a:solidFill>
              </a:rPr>
              <a:t>旺财</a:t>
            </a:r>
            <a:r>
              <a:rPr lang="en-US" altLang="zh-CN" sz="4000" b="0" dirty="0">
                <a:solidFill>
                  <a:srgbClr val="067D17"/>
                </a:solidFill>
              </a:rPr>
              <a:t>”</a:t>
            </a:r>
            <a:r>
              <a:rPr lang="en-US" altLang="zh-CN" sz="4000" b="0" dirty="0"/>
              <a:t>);</a:t>
            </a:r>
            <a:br>
              <a:rPr lang="en-US" altLang="zh-CN" sz="4000" b="0" dirty="0"/>
            </a:br>
            <a:r>
              <a:rPr lang="en" altLang="zh-CN" sz="4000" b="0" dirty="0"/>
              <a:t>Dog dog2 = dog1;</a:t>
            </a:r>
            <a:br>
              <a:rPr lang="en" altLang="zh-CN" sz="4000" b="0" dirty="0"/>
            </a:br>
            <a:r>
              <a:rPr lang="en" altLang="zh-CN" sz="4000" b="0" dirty="0" err="1"/>
              <a:t>System.</a:t>
            </a:r>
            <a:r>
              <a:rPr lang="en" altLang="zh-CN" sz="4000" b="0" i="1" dirty="0" err="1">
                <a:solidFill>
                  <a:srgbClr val="871094"/>
                </a:solidFill>
              </a:rPr>
              <a:t>out</a:t>
            </a:r>
            <a:r>
              <a:rPr lang="en" altLang="zh-CN" sz="4000" b="0" dirty="0" err="1"/>
              <a:t>.println</a:t>
            </a:r>
            <a:r>
              <a:rPr lang="en" altLang="zh-CN" sz="4000" b="0" dirty="0"/>
              <a:t>(dog1 == dog2);// </a:t>
            </a:r>
            <a:r>
              <a:rPr lang="en" altLang="zh-CN" sz="4000" b="0" dirty="0" err="1"/>
              <a:t>ture</a:t>
            </a:r>
            <a:r>
              <a:rPr lang="en" altLang="zh-CN" sz="4000" b="0" dirty="0"/>
              <a:t> or false</a:t>
            </a:r>
            <a:br>
              <a:rPr lang="en" altLang="zh-CN" sz="4000" b="0" dirty="0"/>
            </a:br>
            <a:br>
              <a:rPr lang="en" altLang="zh-CN" sz="4000" b="0" dirty="0"/>
            </a:br>
            <a:r>
              <a:rPr lang="en" altLang="zh-CN" sz="4000" b="0" dirty="0"/>
              <a:t>dog2.</a:t>
            </a:r>
            <a:r>
              <a:rPr lang="en" altLang="zh-CN" sz="4000" b="0" dirty="0">
                <a:solidFill>
                  <a:srgbClr val="871094"/>
                </a:solidFill>
              </a:rPr>
              <a:t>name </a:t>
            </a:r>
            <a:r>
              <a:rPr lang="en" altLang="zh-CN" sz="4000" b="0" dirty="0"/>
              <a:t>= </a:t>
            </a:r>
            <a:r>
              <a:rPr lang="en" altLang="zh-CN" sz="4000" b="0" dirty="0">
                <a:solidFill>
                  <a:srgbClr val="067D17"/>
                </a:solidFill>
              </a:rPr>
              <a:t>“</a:t>
            </a:r>
            <a:r>
              <a:rPr lang="zh-CN" altLang="en-US" sz="4000" b="0" dirty="0">
                <a:solidFill>
                  <a:srgbClr val="067D17"/>
                </a:solidFill>
              </a:rPr>
              <a:t>汪星人</a:t>
            </a:r>
            <a:r>
              <a:rPr lang="en-US" altLang="zh-CN" sz="4000" b="0" dirty="0">
                <a:solidFill>
                  <a:srgbClr val="067D17"/>
                </a:solidFill>
              </a:rPr>
              <a:t>”</a:t>
            </a:r>
            <a:r>
              <a:rPr lang="en-US" altLang="zh-CN" sz="4000" b="0" dirty="0"/>
              <a:t>;</a:t>
            </a:r>
            <a:br>
              <a:rPr lang="en-US" altLang="zh-CN" sz="4000" b="0" dirty="0"/>
            </a:br>
            <a:r>
              <a:rPr lang="en" altLang="zh-CN" sz="4000" b="0" dirty="0" err="1"/>
              <a:t>System.</a:t>
            </a:r>
            <a:r>
              <a:rPr lang="en" altLang="zh-CN" sz="4000" b="0" i="1" dirty="0" err="1">
                <a:solidFill>
                  <a:srgbClr val="871094"/>
                </a:solidFill>
              </a:rPr>
              <a:t>out</a:t>
            </a:r>
            <a:r>
              <a:rPr lang="en" altLang="zh-CN" sz="4000" b="0" dirty="0" err="1"/>
              <a:t>.println</a:t>
            </a:r>
            <a:r>
              <a:rPr lang="en" altLang="zh-CN" sz="4000" b="0"/>
              <a:t>(dog1.</a:t>
            </a:r>
            <a:r>
              <a:rPr lang="en" altLang="zh-CN" sz="4000" b="0" dirty="0">
                <a:solidFill>
                  <a:srgbClr val="871094"/>
                </a:solidFill>
              </a:rPr>
              <a:t>name</a:t>
            </a:r>
            <a:r>
              <a:rPr lang="en" altLang="zh-CN" sz="4000" b="0" dirty="0"/>
              <a:t>); </a:t>
            </a:r>
            <a:r>
              <a:rPr lang="en" altLang="zh-CN" sz="4000" b="0" i="1" dirty="0">
                <a:solidFill>
                  <a:srgbClr val="8C8C8C"/>
                </a:solidFill>
              </a:rPr>
              <a:t>// </a:t>
            </a:r>
            <a:r>
              <a:rPr lang="zh-CN" altLang="en" sz="4000" b="0" i="1" dirty="0">
                <a:solidFill>
                  <a:srgbClr val="8C8C8C"/>
                </a:solidFill>
              </a:rPr>
              <a:t>旺财</a:t>
            </a:r>
            <a:r>
              <a:rPr lang="zh-CN" altLang="en-US" sz="4000" b="0" i="1" dirty="0">
                <a:solidFill>
                  <a:srgbClr val="8C8C8C"/>
                </a:solidFill>
              </a:rPr>
              <a:t> </a:t>
            </a:r>
            <a:r>
              <a:rPr lang="en-US" altLang="zh-CN" sz="4000" b="0" i="1" dirty="0">
                <a:solidFill>
                  <a:srgbClr val="8C8C8C"/>
                </a:solidFill>
              </a:rPr>
              <a:t>or</a:t>
            </a:r>
            <a:r>
              <a:rPr lang="zh-CN" altLang="en-US" sz="4000" b="0" i="1" dirty="0">
                <a:solidFill>
                  <a:srgbClr val="8C8C8C"/>
                </a:solidFill>
              </a:rPr>
              <a:t> 汪星人</a:t>
            </a:r>
            <a:endParaRPr lang="zh-CN" altLang="en-US" sz="4000" b="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DD8109-5FD8-5948-A2D4-C206A0FAE816}"/>
              </a:ext>
            </a:extLst>
          </p:cNvPr>
          <p:cNvSpPr/>
          <p:nvPr/>
        </p:nvSpPr>
        <p:spPr>
          <a:xfrm>
            <a:off x="13898880" y="3579222"/>
            <a:ext cx="3030584" cy="783771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72E29A1-ACB9-CF48-BDCD-01B9C387C21C}"/>
              </a:ext>
            </a:extLst>
          </p:cNvPr>
          <p:cNvSpPr/>
          <p:nvPr/>
        </p:nvSpPr>
        <p:spPr>
          <a:xfrm>
            <a:off x="14142718" y="10235702"/>
            <a:ext cx="2542905" cy="4924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dog1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E5F92F-1F90-8647-94E7-E267E3552580}"/>
              </a:ext>
            </a:extLst>
          </p:cNvPr>
          <p:cNvSpPr/>
          <p:nvPr/>
        </p:nvSpPr>
        <p:spPr>
          <a:xfrm>
            <a:off x="14142719" y="9332392"/>
            <a:ext cx="2542905" cy="4924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dog2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8FAE08B-460C-7A42-99B7-1C80992A68F5}"/>
              </a:ext>
            </a:extLst>
          </p:cNvPr>
          <p:cNvSpPr/>
          <p:nvPr/>
        </p:nvSpPr>
        <p:spPr>
          <a:xfrm>
            <a:off x="18111710" y="5141188"/>
            <a:ext cx="5068389" cy="5094514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4C88A2-C502-B64E-B4A6-C018F277E2D5}"/>
              </a:ext>
            </a:extLst>
          </p:cNvPr>
          <p:cNvSpPr/>
          <p:nvPr/>
        </p:nvSpPr>
        <p:spPr>
          <a:xfrm>
            <a:off x="18943377" y="6949781"/>
            <a:ext cx="3405053" cy="147732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Dog{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	Name = ””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}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E677FCF-E449-1443-9CC8-5C00318CAAF1}"/>
              </a:ext>
            </a:extLst>
          </p:cNvPr>
          <p:cNvCxnSpPr>
            <a:stCxn id="16" idx="3"/>
            <a:endCxn id="9" idx="1"/>
          </p:cNvCxnSpPr>
          <p:nvPr/>
        </p:nvCxnSpPr>
        <p:spPr>
          <a:xfrm flipV="1">
            <a:off x="16685623" y="7688445"/>
            <a:ext cx="2257754" cy="279347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47A94BA-E157-6A43-B9C8-A37142AD77E5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16685624" y="7688445"/>
            <a:ext cx="2257753" cy="189016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18943FB-31C3-A944-96EA-60AE752C8366}"/>
              </a:ext>
            </a:extLst>
          </p:cNvPr>
          <p:cNvSpPr txBox="1"/>
          <p:nvPr/>
        </p:nvSpPr>
        <p:spPr>
          <a:xfrm>
            <a:off x="14552023" y="11879391"/>
            <a:ext cx="21336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02E1B2-0E94-3F4A-8C11-E8F79F9C7CD9}"/>
              </a:ext>
            </a:extLst>
          </p:cNvPr>
          <p:cNvSpPr txBox="1"/>
          <p:nvPr/>
        </p:nvSpPr>
        <p:spPr>
          <a:xfrm>
            <a:off x="19579104" y="10728145"/>
            <a:ext cx="21336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堆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851371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631903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Java</a:t>
            </a:r>
            <a:r>
              <a:rPr lang="zh-CN" altLang="en-US" dirty="0"/>
              <a:t> 类 属性 方法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E4C594-AC16-B742-B42D-6A4F78390B9D}"/>
              </a:ext>
            </a:extLst>
          </p:cNvPr>
          <p:cNvSpPr txBox="1"/>
          <p:nvPr/>
        </p:nvSpPr>
        <p:spPr>
          <a:xfrm>
            <a:off x="10758226" y="1778642"/>
            <a:ext cx="13008833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FontTx/>
              <a:buAutoNum type="arabicPeriod"/>
            </a:pPr>
            <a:r>
              <a:rPr lang="en-US" altLang="zh-CN" sz="4000" b="0" dirty="0"/>
              <a:t> </a:t>
            </a:r>
            <a:r>
              <a:rPr lang="zh-CN" altLang="en-US" sz="4000" b="0" dirty="0"/>
              <a:t>属性：</a:t>
            </a:r>
            <a:endParaRPr lang="en-US" altLang="zh-CN" sz="4000" b="0" dirty="0"/>
          </a:p>
          <a:p>
            <a:pPr algn="l"/>
            <a:r>
              <a:rPr lang="en-US" altLang="zh-CN" sz="4000" b="0" dirty="0"/>
              <a:t>	</a:t>
            </a:r>
            <a:r>
              <a:rPr lang="en-US" altLang="zh-CN" sz="4000" b="0" i="1" dirty="0"/>
              <a:t>[</a:t>
            </a:r>
            <a:r>
              <a:rPr lang="zh-CN" altLang="en-US" sz="4000" b="0" i="1" dirty="0">
                <a:solidFill>
                  <a:schemeClr val="accent5"/>
                </a:solidFill>
              </a:rPr>
              <a:t>访问修饰符</a:t>
            </a:r>
            <a:r>
              <a:rPr lang="zh-CN" altLang="en-US" sz="4000" b="0" i="1" dirty="0"/>
              <a:t>  </a:t>
            </a:r>
            <a:r>
              <a:rPr lang="zh-CN" altLang="en-US" sz="4000" b="0" i="1" dirty="0">
                <a:solidFill>
                  <a:schemeClr val="accent1"/>
                </a:solidFill>
              </a:rPr>
              <a:t>非访问修饰符</a:t>
            </a:r>
            <a:r>
              <a:rPr lang="zh-CN" altLang="en-US" sz="4000" b="0" i="1" dirty="0"/>
              <a:t> 类型 </a:t>
            </a:r>
            <a:r>
              <a:rPr lang="zh-CN" altLang="en-US" sz="4000" b="0" i="1" dirty="0">
                <a:solidFill>
                  <a:schemeClr val="accent6"/>
                </a:solidFill>
              </a:rPr>
              <a:t>变量名称</a:t>
            </a:r>
            <a:r>
              <a:rPr lang="en-US" altLang="zh-CN" sz="4000" b="0" i="1" dirty="0"/>
              <a:t>]</a:t>
            </a:r>
          </a:p>
          <a:p>
            <a:pPr algn="l"/>
            <a:r>
              <a:rPr lang="en-US" altLang="zh-CN" sz="4000" b="0" dirty="0"/>
              <a:t>	</a:t>
            </a: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2. </a:t>
            </a:r>
            <a:r>
              <a:rPr lang="zh-CN" altLang="en-US" sz="4000" b="0" dirty="0"/>
              <a:t>构造方法：</a:t>
            </a:r>
            <a:endParaRPr lang="en-US" altLang="zh-CN" sz="40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	</a:t>
            </a:r>
            <a:r>
              <a:rPr lang="en-US" altLang="zh-CN" sz="4000" b="0" i="1" dirty="0"/>
              <a:t>[</a:t>
            </a:r>
            <a:r>
              <a:rPr lang="zh-CN" altLang="en-US" sz="4000" b="0" i="1" dirty="0">
                <a:solidFill>
                  <a:schemeClr val="accent5"/>
                </a:solidFill>
              </a:rPr>
              <a:t>访问修饰符 </a:t>
            </a:r>
            <a:r>
              <a:rPr lang="zh-CN" altLang="en-US" sz="4000" b="0" i="1" dirty="0"/>
              <a:t> </a:t>
            </a:r>
            <a:r>
              <a:rPr lang="zh-CN" altLang="en-US" sz="4000" b="0" i="1" dirty="0">
                <a:solidFill>
                  <a:schemeClr val="accent6"/>
                </a:solidFill>
              </a:rPr>
              <a:t>构造器名  </a:t>
            </a:r>
            <a:r>
              <a:rPr lang="zh-CN" altLang="en-US" sz="4000" b="0" i="1" dirty="0"/>
              <a:t>参数列表</a:t>
            </a:r>
            <a:r>
              <a:rPr lang="en-US" altLang="zh-CN" sz="4000" b="0" i="1" dirty="0"/>
              <a:t>].</a:t>
            </a:r>
            <a:r>
              <a:rPr lang="en-US" altLang="zh-CN" sz="4000" b="0" dirty="0"/>
              <a:t>	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	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3. </a:t>
            </a:r>
            <a:r>
              <a:rPr lang="zh-CN" altLang="en-US" sz="4000" b="0" dirty="0"/>
              <a:t>方法：</a:t>
            </a:r>
            <a:endParaRPr lang="en-US" altLang="zh-CN" sz="40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000" b="0" dirty="0"/>
              <a:t>	[</a:t>
            </a:r>
            <a:r>
              <a:rPr lang="zh-CN" altLang="en-US" sz="4000" b="0" dirty="0">
                <a:solidFill>
                  <a:schemeClr val="accent5"/>
                </a:solidFill>
              </a:rPr>
              <a:t>访问修饰符  </a:t>
            </a:r>
            <a:r>
              <a:rPr lang="zh-CN" altLang="en-US" sz="4000" b="0" dirty="0">
                <a:solidFill>
                  <a:srgbClr val="00B0F0"/>
                </a:solidFill>
              </a:rPr>
              <a:t>非访问修饰符 </a:t>
            </a:r>
            <a:r>
              <a:rPr lang="zh-CN" altLang="en-US" sz="4000" b="0" dirty="0"/>
              <a:t>返回值 </a:t>
            </a:r>
            <a:r>
              <a:rPr lang="zh-CN" altLang="en-US" sz="4000" b="0" dirty="0">
                <a:solidFill>
                  <a:schemeClr val="accent6"/>
                </a:solidFill>
              </a:rPr>
              <a:t>方法名</a:t>
            </a:r>
            <a:r>
              <a:rPr lang="zh-CN" altLang="en-US" sz="4000" b="0" dirty="0"/>
              <a:t> 参数列表</a:t>
            </a:r>
            <a:r>
              <a:rPr lang="en-US" altLang="zh-CN" sz="4000" b="0" dirty="0"/>
              <a:t>]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EBC69B-8A3A-CA41-AB5B-3DF380E4102C}"/>
              </a:ext>
            </a:extLst>
          </p:cNvPr>
          <p:cNvSpPr/>
          <p:nvPr/>
        </p:nvSpPr>
        <p:spPr>
          <a:xfrm>
            <a:off x="616941" y="5110702"/>
            <a:ext cx="13008832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dirty="0">
                <a:solidFill>
                  <a:srgbClr val="0033B3"/>
                </a:solidFill>
              </a:rPr>
              <a:t>package </a:t>
            </a:r>
            <a:r>
              <a:rPr lang="en" altLang="zh-CN" sz="4000" dirty="0" err="1"/>
              <a:t>com.bytedance.Animal</a:t>
            </a:r>
            <a:r>
              <a:rPr lang="en" altLang="zh-CN" sz="4000" dirty="0"/>
              <a:t>;</a:t>
            </a:r>
            <a:br>
              <a:rPr lang="en" altLang="zh-CN" sz="4000" dirty="0"/>
            </a:br>
            <a:br>
              <a:rPr lang="en" altLang="zh-CN" sz="4000" dirty="0"/>
            </a:br>
            <a:r>
              <a:rPr lang="en" altLang="zh-CN" sz="4000" dirty="0">
                <a:solidFill>
                  <a:srgbClr val="0033B3"/>
                </a:solidFill>
              </a:rPr>
              <a:t>public class </a:t>
            </a:r>
            <a:r>
              <a:rPr lang="en" altLang="zh-CN" sz="4000" dirty="0"/>
              <a:t>Animal {</a:t>
            </a:r>
            <a:br>
              <a:rPr lang="en" altLang="zh-CN" sz="4000" dirty="0"/>
            </a:br>
            <a:r>
              <a:rPr lang="en" altLang="zh-CN" sz="4000" dirty="0"/>
              <a:t>    </a:t>
            </a:r>
            <a:r>
              <a:rPr lang="en" altLang="zh-CN" sz="4000" i="1" dirty="0">
                <a:solidFill>
                  <a:srgbClr val="8C8C8C"/>
                </a:solidFill>
              </a:rPr>
              <a:t>// </a:t>
            </a:r>
            <a:r>
              <a:rPr lang="zh-CN" altLang="en-US" sz="4000" i="1" dirty="0">
                <a:solidFill>
                  <a:srgbClr val="8C8C8C"/>
                </a:solidFill>
              </a:rPr>
              <a:t>属性</a:t>
            </a:r>
            <a:br>
              <a:rPr lang="zh-CN" altLang="en-US" sz="4000" i="1" dirty="0">
                <a:solidFill>
                  <a:srgbClr val="8C8C8C"/>
                </a:solidFill>
              </a:rPr>
            </a:br>
            <a:r>
              <a:rPr lang="zh-CN" altLang="en-US" sz="4000" i="1" dirty="0">
                <a:solidFill>
                  <a:srgbClr val="8C8C8C"/>
                </a:solidFill>
              </a:rPr>
              <a:t>    </a:t>
            </a:r>
            <a:r>
              <a:rPr lang="en" altLang="zh-CN" sz="4000" dirty="0">
                <a:solidFill>
                  <a:srgbClr val="0033B3"/>
                </a:solidFill>
              </a:rPr>
              <a:t>public </a:t>
            </a:r>
            <a:r>
              <a:rPr lang="en" altLang="zh-CN" sz="4000" dirty="0"/>
              <a:t>String </a:t>
            </a:r>
            <a:r>
              <a:rPr lang="en" altLang="zh-CN" sz="4000" dirty="0">
                <a:solidFill>
                  <a:srgbClr val="871094"/>
                </a:solidFill>
              </a:rPr>
              <a:t>name</a:t>
            </a:r>
            <a:r>
              <a:rPr lang="en" altLang="zh-CN" sz="4000" dirty="0"/>
              <a:t>;</a:t>
            </a:r>
            <a:br>
              <a:rPr lang="en" altLang="zh-CN" sz="4000" dirty="0"/>
            </a:br>
            <a:r>
              <a:rPr lang="en" altLang="zh-CN" sz="4000" dirty="0"/>
              <a:t>    </a:t>
            </a:r>
            <a:r>
              <a:rPr lang="en" altLang="zh-CN" sz="4000" i="1" dirty="0">
                <a:solidFill>
                  <a:srgbClr val="8C8C8C"/>
                </a:solidFill>
              </a:rPr>
              <a:t>// </a:t>
            </a:r>
            <a:r>
              <a:rPr lang="zh-CN" altLang="en-US" sz="4000" i="1" dirty="0">
                <a:solidFill>
                  <a:srgbClr val="8C8C8C"/>
                </a:solidFill>
              </a:rPr>
              <a:t>构造方法</a:t>
            </a:r>
            <a:br>
              <a:rPr lang="zh-CN" altLang="en-US" sz="4000" i="1" dirty="0">
                <a:solidFill>
                  <a:srgbClr val="8C8C8C"/>
                </a:solidFill>
              </a:rPr>
            </a:br>
            <a:r>
              <a:rPr lang="zh-CN" altLang="en-US" sz="4000" i="1" dirty="0">
                <a:solidFill>
                  <a:srgbClr val="8C8C8C"/>
                </a:solidFill>
              </a:rPr>
              <a:t>    </a:t>
            </a:r>
            <a:r>
              <a:rPr lang="en" altLang="zh-CN" sz="4000" dirty="0">
                <a:solidFill>
                  <a:srgbClr val="0033B3"/>
                </a:solidFill>
              </a:rPr>
              <a:t>public </a:t>
            </a:r>
            <a:r>
              <a:rPr lang="en" altLang="zh-CN" sz="4000" dirty="0">
                <a:solidFill>
                  <a:srgbClr val="00627A"/>
                </a:solidFill>
              </a:rPr>
              <a:t>Animal</a:t>
            </a:r>
            <a:r>
              <a:rPr lang="en" altLang="zh-CN" sz="4000" dirty="0"/>
              <a:t>(String name) {</a:t>
            </a:r>
            <a:r>
              <a:rPr lang="en" altLang="zh-CN" sz="4000" dirty="0" err="1">
                <a:solidFill>
                  <a:srgbClr val="0033B3"/>
                </a:solidFill>
              </a:rPr>
              <a:t>this</a:t>
            </a:r>
            <a:r>
              <a:rPr lang="en" altLang="zh-CN" sz="4000" dirty="0" err="1"/>
              <a:t>.</a:t>
            </a:r>
            <a:r>
              <a:rPr lang="en" altLang="zh-CN" sz="4000" dirty="0" err="1">
                <a:solidFill>
                  <a:srgbClr val="871094"/>
                </a:solidFill>
              </a:rPr>
              <a:t>name</a:t>
            </a:r>
            <a:r>
              <a:rPr lang="en" altLang="zh-CN" sz="4000" dirty="0">
                <a:solidFill>
                  <a:srgbClr val="871094"/>
                </a:solidFill>
              </a:rPr>
              <a:t> </a:t>
            </a:r>
            <a:r>
              <a:rPr lang="en" altLang="zh-CN" sz="4000" dirty="0"/>
              <a:t>= name; }</a:t>
            </a:r>
            <a:br>
              <a:rPr lang="en" altLang="zh-CN" sz="4000" dirty="0"/>
            </a:br>
            <a:r>
              <a:rPr lang="en" altLang="zh-CN" sz="4000" dirty="0"/>
              <a:t>    </a:t>
            </a:r>
            <a:r>
              <a:rPr lang="en" altLang="zh-CN" sz="4000" i="1" dirty="0">
                <a:solidFill>
                  <a:srgbClr val="8C8C8C"/>
                </a:solidFill>
              </a:rPr>
              <a:t>// </a:t>
            </a:r>
            <a:r>
              <a:rPr lang="zh-CN" altLang="en-US" sz="4000" i="1" dirty="0">
                <a:solidFill>
                  <a:srgbClr val="8C8C8C"/>
                </a:solidFill>
              </a:rPr>
              <a:t>成员方法</a:t>
            </a:r>
            <a:br>
              <a:rPr lang="zh-CN" altLang="en-US" sz="4000" i="1" dirty="0">
                <a:solidFill>
                  <a:srgbClr val="8C8C8C"/>
                </a:solidFill>
              </a:rPr>
            </a:br>
            <a:r>
              <a:rPr lang="zh-CN" altLang="en-US" sz="4000" i="1" dirty="0">
                <a:solidFill>
                  <a:srgbClr val="8C8C8C"/>
                </a:solidFill>
              </a:rPr>
              <a:t>    </a:t>
            </a:r>
            <a:r>
              <a:rPr lang="en" altLang="zh-CN" sz="4000" dirty="0">
                <a:solidFill>
                  <a:srgbClr val="0033B3"/>
                </a:solidFill>
              </a:rPr>
              <a:t>void </a:t>
            </a:r>
            <a:r>
              <a:rPr lang="en" altLang="zh-CN" sz="4000" dirty="0">
                <a:solidFill>
                  <a:srgbClr val="00627A"/>
                </a:solidFill>
              </a:rPr>
              <a:t>sing</a:t>
            </a:r>
            <a:r>
              <a:rPr lang="en" altLang="zh-CN" sz="4000" dirty="0"/>
              <a:t>(){</a:t>
            </a:r>
            <a:br>
              <a:rPr lang="en" altLang="zh-CN" sz="4000" dirty="0"/>
            </a:br>
            <a:r>
              <a:rPr lang="en" altLang="zh-CN" sz="4000" dirty="0"/>
              <a:t>        </a:t>
            </a:r>
            <a:r>
              <a:rPr lang="en" altLang="zh-CN" sz="4000" dirty="0" err="1"/>
              <a:t>System.</a:t>
            </a:r>
            <a:r>
              <a:rPr lang="en" altLang="zh-CN" sz="4000" i="1" dirty="0" err="1">
                <a:solidFill>
                  <a:srgbClr val="871094"/>
                </a:solidFill>
              </a:rPr>
              <a:t>out</a:t>
            </a:r>
            <a:r>
              <a:rPr lang="en" altLang="zh-CN" sz="4000" dirty="0" err="1"/>
              <a:t>.println</a:t>
            </a:r>
            <a:r>
              <a:rPr lang="en" altLang="zh-CN" sz="4000" dirty="0"/>
              <a:t>(</a:t>
            </a:r>
            <a:r>
              <a:rPr lang="en" altLang="zh-CN" sz="4000" dirty="0">
                <a:solidFill>
                  <a:srgbClr val="067D17"/>
                </a:solidFill>
              </a:rPr>
              <a:t>"</a:t>
            </a:r>
            <a:r>
              <a:rPr lang="zh-CN" altLang="en-US" sz="4000" dirty="0">
                <a:solidFill>
                  <a:srgbClr val="067D17"/>
                </a:solidFill>
              </a:rPr>
              <a:t>动物在唱歌</a:t>
            </a:r>
            <a:r>
              <a:rPr lang="en-US" altLang="zh-CN" sz="4000" dirty="0">
                <a:solidFill>
                  <a:srgbClr val="067D17"/>
                </a:solidFill>
              </a:rPr>
              <a:t>"</a:t>
            </a:r>
            <a:r>
              <a:rPr lang="en-US" altLang="zh-CN" sz="4000" dirty="0"/>
              <a:t>);</a:t>
            </a:r>
            <a:br>
              <a:rPr lang="en-US" altLang="zh-CN" sz="4000" dirty="0"/>
            </a:br>
            <a:r>
              <a:rPr lang="en-US" altLang="zh-CN" sz="4000" dirty="0"/>
              <a:t>    }</a:t>
            </a:r>
            <a:br>
              <a:rPr lang="en-US" altLang="zh-CN" sz="4000" dirty="0"/>
            </a:br>
            <a:r>
              <a:rPr lang="en-US" altLang="zh-CN" sz="4000" dirty="0"/>
              <a:t>}</a:t>
            </a:r>
            <a:br>
              <a:rPr lang="en-US" altLang="zh-CN" sz="4000" dirty="0"/>
            </a:b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254204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875880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使用</a:t>
            </a:r>
            <a:r>
              <a:rPr lang="zh-CN" altLang="en-US" sz="3200" dirty="0"/>
              <a:t>（对应</a:t>
            </a:r>
            <a:r>
              <a:rPr lang="en-US" altLang="zh-CN" sz="3200" dirty="0"/>
              <a:t>C++</a:t>
            </a:r>
            <a:r>
              <a:rPr lang="zh-CN" altLang="en-US" sz="3200" dirty="0"/>
              <a:t> </a:t>
            </a:r>
            <a:r>
              <a:rPr lang="en-US" altLang="zh-CN" sz="3200" dirty="0"/>
              <a:t>Vector</a:t>
            </a:r>
            <a:r>
              <a:rPr lang="zh-CN" altLang="en-US" sz="3200" dirty="0"/>
              <a:t>）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2C66D1-444C-3642-B1C2-230E20043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99" y="-283029"/>
            <a:ext cx="14833601" cy="148714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649871-2561-A947-9589-B1E480D4AA40}"/>
              </a:ext>
            </a:extLst>
          </p:cNvPr>
          <p:cNvSpPr txBox="1"/>
          <p:nvPr/>
        </p:nvSpPr>
        <p:spPr>
          <a:xfrm>
            <a:off x="802319" y="4882956"/>
            <a:ext cx="8458571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lang="zh-CN" altLang="en-US" sz="4000" b="0" dirty="0"/>
              <a:t>声明</a:t>
            </a:r>
            <a:r>
              <a:rPr lang="en-US" altLang="zh-CN" sz="4000" b="0" dirty="0"/>
              <a:t>&amp;</a:t>
            </a:r>
            <a:r>
              <a:rPr lang="zh-CN" altLang="en-US" sz="4000" b="0" dirty="0"/>
              <a:t>初始化 </a:t>
            </a:r>
            <a:r>
              <a:rPr lang="en-US" altLang="zh-CN" sz="4000" b="0" dirty="0"/>
              <a:t>list</a:t>
            </a:r>
            <a:r>
              <a:rPr lang="zh-CN" altLang="en-US" sz="4000" b="0" dirty="0"/>
              <a:t> 对象</a:t>
            </a:r>
            <a:endParaRPr lang="en-US" altLang="zh-CN" sz="4000" b="0" dirty="0"/>
          </a:p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向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中添加元素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遍历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并答应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518542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1068916" y="1064683"/>
            <a:ext cx="287571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170586" y="3394008"/>
            <a:ext cx="22042828" cy="6591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>
            <a:spAutoFit/>
          </a:bodyPr>
          <a:lstStyle/>
          <a:p>
            <a:pPr algn="l">
              <a:defRPr sz="6000"/>
            </a:pPr>
            <a:r>
              <a:rPr dirty="0"/>
              <a:t>1. </a:t>
            </a:r>
            <a:r>
              <a:rPr lang="en-US" altLang="zh-CN" dirty="0"/>
              <a:t>Android </a:t>
            </a:r>
            <a:r>
              <a:rPr lang="zh-CN" altLang="en-US" dirty="0"/>
              <a:t>简介 </a:t>
            </a:r>
            <a:endParaRPr lang="en-US" altLang="zh-CN" dirty="0"/>
          </a:p>
          <a:p>
            <a:pPr algn="l">
              <a:defRPr sz="6000"/>
            </a:pPr>
            <a:endParaRPr dirty="0"/>
          </a:p>
          <a:p>
            <a:pPr algn="l">
              <a:defRPr sz="6000"/>
            </a:pPr>
            <a:r>
              <a:rPr dirty="0"/>
              <a:t>2. </a:t>
            </a:r>
            <a:r>
              <a:rPr lang="en-US" altLang="zh-CN" dirty="0"/>
              <a:t>Java</a:t>
            </a:r>
            <a:r>
              <a:rPr lang="zh-CN" altLang="en-US" dirty="0"/>
              <a:t> 基础介绍</a:t>
            </a:r>
          </a:p>
          <a:p>
            <a:pPr algn="l">
              <a:defRPr sz="6000"/>
            </a:pPr>
            <a:endParaRPr lang="zh-CN" altLang="en-US" dirty="0"/>
          </a:p>
          <a:p>
            <a:pPr algn="l">
              <a:defRPr sz="6000"/>
            </a:pPr>
            <a:r>
              <a:rPr lang="en-US" dirty="0"/>
              <a:t>3. Android</a:t>
            </a:r>
            <a:r>
              <a:rPr lang="zh-CN" altLang="en-US" dirty="0"/>
              <a:t> 基础介绍</a:t>
            </a:r>
            <a:endParaRPr lang="en-US" altLang="zh-CN" dirty="0"/>
          </a:p>
          <a:p>
            <a:pPr algn="l">
              <a:defRPr sz="6000"/>
            </a:pPr>
            <a:endParaRPr lang="en-US" dirty="0"/>
          </a:p>
          <a:p>
            <a:pPr algn="l">
              <a:defRPr sz="6000"/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实战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" name="什么是RTC？">
            <a:extLst>
              <a:ext uri="{FF2B5EF4-FFF2-40B4-BE49-F238E27FC236}">
                <a16:creationId xmlns:a16="http://schemas.microsoft.com/office/drawing/2014/main" id="{BCAABD08-BC1D-4A42-943A-01FCDA37DC85}"/>
              </a:ext>
            </a:extLst>
          </p:cNvPr>
          <p:cNvSpPr txBox="1"/>
          <p:nvPr/>
        </p:nvSpPr>
        <p:spPr>
          <a:xfrm>
            <a:off x="802319" y="1400145"/>
            <a:ext cx="470321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IDE</a:t>
            </a:r>
            <a:r>
              <a:rPr lang="zh-CN" altLang="en-US" dirty="0"/>
              <a:t> 调试方法</a:t>
            </a:r>
            <a:endParaRPr dirty="0"/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BB77A422-4429-084B-A969-882FD8CCE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88" y="-220271"/>
            <a:ext cx="17163367" cy="141565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F352C8-3AEE-AF4A-9005-BDA157B32B43}"/>
              </a:ext>
            </a:extLst>
          </p:cNvPr>
          <p:cNvSpPr txBox="1"/>
          <p:nvPr/>
        </p:nvSpPr>
        <p:spPr>
          <a:xfrm>
            <a:off x="802320" y="4314177"/>
            <a:ext cx="641909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lang="zh-CN" altLang="en-US" sz="4000" b="0" dirty="0"/>
              <a:t>运行调试</a:t>
            </a:r>
            <a:endParaRPr lang="en-US" altLang="zh-CN" sz="4000" b="0" dirty="0"/>
          </a:p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lang="zh-CN" altLang="en-US" sz="4000" b="0" dirty="0"/>
              <a:t>打断点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单步调试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7E97F-7798-0540-8A9D-B220C5D918A5}"/>
              </a:ext>
            </a:extLst>
          </p:cNvPr>
          <p:cNvSpPr/>
          <p:nvPr/>
        </p:nvSpPr>
        <p:spPr>
          <a:xfrm>
            <a:off x="-26032" y="13162002"/>
            <a:ext cx="11910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更多：https://www.cnblogs.com/chiangchou/p/idea-debug.html</a:t>
            </a:r>
          </a:p>
        </p:txBody>
      </p:sp>
    </p:spTree>
    <p:extLst>
      <p:ext uri="{BB962C8B-B14F-4D97-AF65-F5344CB8AC3E}">
        <p14:creationId xmlns:p14="http://schemas.microsoft.com/office/powerpoint/2010/main" val="34353471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如何做RTC？"/>
          <p:cNvSpPr txBox="1"/>
          <p:nvPr/>
        </p:nvSpPr>
        <p:spPr>
          <a:xfrm>
            <a:off x="7236315" y="6075733"/>
            <a:ext cx="9911368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Android</a:t>
            </a:r>
            <a:r>
              <a:rPr lang="zh-CN" altLang="en-US" dirty="0"/>
              <a:t> 基础介绍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9BBB89-A02B-5740-8B18-0BB1108A9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130" y="395416"/>
            <a:ext cx="15727373" cy="129251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F3888B-AB1B-1243-8475-1CD0DA96F69B}"/>
              </a:ext>
            </a:extLst>
          </p:cNvPr>
          <p:cNvSpPr txBox="1"/>
          <p:nvPr/>
        </p:nvSpPr>
        <p:spPr>
          <a:xfrm>
            <a:off x="15028984" y="1402999"/>
            <a:ext cx="9589477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/>
              <a:t>查找类：</a:t>
            </a:r>
            <a:r>
              <a:rPr lang="en-US" altLang="zh-CN" sz="3600" dirty="0"/>
              <a:t>Double Shift </a:t>
            </a:r>
            <a:br>
              <a:rPr lang="en-US" altLang="zh-CN" sz="3600" dirty="0"/>
            </a:br>
            <a:r>
              <a:rPr lang="zh-CN" altLang="en-US" sz="3600" dirty="0"/>
              <a:t>字符串查找：</a:t>
            </a:r>
            <a:r>
              <a:rPr lang="en-US" altLang="zh-CN" sz="3600" dirty="0"/>
              <a:t>Command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Shift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F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/>
              <a:t>向上插入一行：</a:t>
            </a:r>
            <a:r>
              <a:rPr lang="en-US" altLang="zh-CN" sz="3600" dirty="0"/>
              <a:t>Command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Option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Enter</a:t>
            </a:r>
            <a:b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CN" altLang="en-US" sz="3600" dirty="0"/>
              <a:t>向下插入一行：</a:t>
            </a:r>
            <a:r>
              <a:rPr lang="en-US" altLang="zh-CN" sz="3600" dirty="0"/>
              <a:t>Shift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Enter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/>
              <a:t>光标跳到行首：</a:t>
            </a:r>
            <a:r>
              <a:rPr lang="en-US" altLang="zh-CN" sz="3600" dirty="0"/>
              <a:t>Command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Left</a:t>
            </a:r>
            <a:r>
              <a:rPr lang="zh-CN" altLang="en-US" sz="3600" dirty="0"/>
              <a:t> </a:t>
            </a:r>
            <a:r>
              <a:rPr lang="en-US" altLang="zh-CN" sz="3600" dirty="0"/>
              <a:t>/</a:t>
            </a:r>
            <a:r>
              <a:rPr lang="zh-CN" altLang="en-US" sz="3600" dirty="0"/>
              <a:t> </a:t>
            </a:r>
            <a:r>
              <a:rPr lang="en-US" altLang="zh-CN" sz="3600" dirty="0"/>
              <a:t>Right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光标跳过单词：</a:t>
            </a:r>
            <a:r>
              <a:rPr lang="en-US" altLang="zh-CN" sz="3600" dirty="0"/>
              <a:t>O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ption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600" dirty="0"/>
              <a:t>L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eft</a:t>
            </a:r>
            <a:r>
              <a:rPr lang="en-US" altLang="zh-CN" sz="3600" dirty="0"/>
              <a:t>/Right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/>
            <a:r>
              <a:rPr lang="zh-CN" altLang="en-US" sz="3600" dirty="0"/>
              <a:t>格式化代码：</a:t>
            </a:r>
            <a:r>
              <a:rPr lang="en-US" altLang="zh-CN" sz="3600" dirty="0"/>
              <a:t>Command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Option</a:t>
            </a:r>
            <a:r>
              <a:rPr lang="zh-CN" altLang="en-US" sz="3600" dirty="0"/>
              <a:t> </a:t>
            </a:r>
            <a:r>
              <a:rPr lang="en-US" altLang="zh-CN" sz="3600" dirty="0"/>
              <a:t>+</a:t>
            </a:r>
            <a:r>
              <a:rPr lang="zh-CN" altLang="en-US" sz="3600" dirty="0"/>
              <a:t> </a:t>
            </a:r>
            <a:r>
              <a:rPr lang="en-US" altLang="zh-CN" sz="3600" dirty="0"/>
              <a:t>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1A6CE6-FDA3-5346-B0D5-F861D2AB7E3D}"/>
              </a:ext>
            </a:extLst>
          </p:cNvPr>
          <p:cNvSpPr txBox="1"/>
          <p:nvPr/>
        </p:nvSpPr>
        <p:spPr>
          <a:xfrm>
            <a:off x="16201293" y="7680396"/>
            <a:ext cx="5556739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上 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600" b="0" dirty="0"/>
              <a:t>C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trl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替代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command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0" dirty="0"/>
              <a:t>-</a:t>
            </a:r>
            <a:r>
              <a:rPr lang="zh-CN" altLang="en-US" sz="3600" b="0" dirty="0"/>
              <a:t> </a:t>
            </a:r>
            <a:r>
              <a:rPr lang="en-US" altLang="zh-CN" sz="3600" b="0" dirty="0"/>
              <a:t>Alt</a:t>
            </a:r>
            <a:r>
              <a:rPr lang="zh-CN" altLang="en-US" sz="3600" b="0" dirty="0"/>
              <a:t>  替代 </a:t>
            </a:r>
            <a:r>
              <a:rPr lang="en-US" altLang="zh-CN" sz="3600" b="0" dirty="0"/>
              <a:t>option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3272058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42607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 </a:t>
            </a:r>
            <a:r>
              <a:rPr lang="en-US" altLang="zh-CN" dirty="0" err="1"/>
              <a:t>Helloworld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E60071-89F3-1246-A3C6-AC73CAB7ACDD}"/>
              </a:ext>
            </a:extLst>
          </p:cNvPr>
          <p:cNvSpPr txBox="1"/>
          <p:nvPr/>
        </p:nvSpPr>
        <p:spPr>
          <a:xfrm>
            <a:off x="7506011" y="445829"/>
            <a:ext cx="16372047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indent="-742950" algn="l">
              <a:buAutoNum type="arabicPeriod"/>
            </a:pPr>
            <a:r>
              <a:rPr lang="zh-CN" altLang="en-US" sz="4000" b="0" dirty="0"/>
              <a:t>右键目录 </a:t>
            </a:r>
            <a:r>
              <a:rPr lang="en-US" altLang="zh-CN" sz="4000" b="0" dirty="0"/>
              <a:t>-&gt;  new. -&gt; Activity -&gt; Empty Activity</a:t>
            </a:r>
            <a:r>
              <a:rPr lang="zh-CN" altLang="en-US" sz="4000" b="0" dirty="0"/>
              <a:t>。</a:t>
            </a:r>
            <a:endParaRPr lang="en-US" altLang="zh-CN" sz="4000" b="0" dirty="0"/>
          </a:p>
          <a:p>
            <a:pPr marL="742950" indent="-742950" algn="l">
              <a:buAutoNum type="arabicPeriod"/>
            </a:pPr>
            <a:r>
              <a:rPr lang="en-US" altLang="zh-CN" sz="4000" b="0" dirty="0"/>
              <a:t>Activity</a:t>
            </a:r>
            <a:r>
              <a:rPr lang="zh-CN" altLang="en-US" sz="4000" b="0" dirty="0"/>
              <a:t>名称</a:t>
            </a:r>
            <a:r>
              <a:rPr lang="en-US" altLang="zh-CN" sz="4000" b="0" dirty="0" err="1"/>
              <a:t>HelloActivity</a:t>
            </a:r>
            <a:r>
              <a:rPr lang="zh-CN" altLang="en-US" sz="4000" b="0" dirty="0"/>
              <a:t> ，勾选</a:t>
            </a:r>
            <a:r>
              <a:rPr lang="en-US" altLang="zh-CN" sz="4000" b="0" dirty="0"/>
              <a:t>Launcher</a:t>
            </a:r>
            <a:r>
              <a:rPr lang="zh-CN" altLang="en-US" sz="4000" b="0" dirty="0"/>
              <a:t> </a:t>
            </a:r>
            <a:r>
              <a:rPr lang="en-US" altLang="zh-CN" sz="4000" b="0" dirty="0"/>
              <a:t>Activity</a:t>
            </a:r>
            <a:r>
              <a:rPr lang="zh-CN" altLang="en-US" sz="4000" b="0" dirty="0"/>
              <a:t>，</a:t>
            </a:r>
            <a:r>
              <a:rPr lang="en-US" altLang="zh-CN" sz="4000" b="0" dirty="0" err="1"/>
              <a:t>LanguageJava</a:t>
            </a:r>
            <a:endParaRPr lang="en-US" altLang="zh-CN" sz="4000" b="0" dirty="0"/>
          </a:p>
          <a:p>
            <a:pPr marL="742950" indent="-742950" algn="l">
              <a:buAutoNum type="arabicPeriod"/>
            </a:pPr>
            <a:r>
              <a:rPr lang="zh-CN" altLang="en-US" sz="4000" b="0" dirty="0"/>
              <a:t>打开</a:t>
            </a:r>
            <a:r>
              <a:rPr lang="en-US" altLang="zh-CN" sz="4000" b="0" dirty="0"/>
              <a:t>res/layout/</a:t>
            </a:r>
            <a:r>
              <a:rPr lang="en-US" altLang="zh-CN" sz="4000" b="0" dirty="0" err="1"/>
              <a:t>activity_hello.xml</a:t>
            </a:r>
            <a:r>
              <a:rPr lang="en-US" altLang="zh-CN" sz="4000" b="0" dirty="0"/>
              <a:t> </a:t>
            </a:r>
          </a:p>
          <a:p>
            <a:pPr marL="742950" indent="-742950" algn="l">
              <a:buAutoNum type="arabicPeriod"/>
            </a:pPr>
            <a:r>
              <a:rPr lang="zh-CN" altLang="en-US" sz="4000" b="0" dirty="0"/>
              <a:t>添加一个一个</a:t>
            </a:r>
            <a:r>
              <a:rPr lang="en-US" altLang="zh-CN" sz="4000" b="0" dirty="0" err="1"/>
              <a:t>TextView</a:t>
            </a:r>
            <a:r>
              <a:rPr lang="zh-CN" altLang="en-US" sz="4000" b="0" dirty="0"/>
              <a:t>控件，内容如右侧。</a:t>
            </a:r>
            <a:endParaRPr lang="en-US" altLang="zh-CN" sz="4000" b="0" dirty="0"/>
          </a:p>
          <a:p>
            <a:pPr marL="742950" indent="-742950" algn="l">
              <a:buAutoNum type="arabicPeriod"/>
            </a:pPr>
            <a:r>
              <a:rPr lang="zh-CN" altLang="en-US" sz="4000" b="0" dirty="0"/>
              <a:t>重新运行程序</a:t>
            </a:r>
            <a:endParaRPr lang="en-US" altLang="zh-CN" sz="4000" b="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B48ECF-14EA-0E44-AA5B-C194FC9C6107}"/>
              </a:ext>
            </a:extLst>
          </p:cNvPr>
          <p:cNvSpPr/>
          <p:nvPr/>
        </p:nvSpPr>
        <p:spPr>
          <a:xfrm>
            <a:off x="9084029" y="4028427"/>
            <a:ext cx="12192000" cy="84638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" altLang="zh-CN" sz="3200" i="1" dirty="0"/>
              <a:t>&lt;?</a:t>
            </a:r>
            <a:r>
              <a:rPr lang="en" altLang="zh-CN" sz="3200" dirty="0">
                <a:solidFill>
                  <a:srgbClr val="0000FF"/>
                </a:solidFill>
              </a:rPr>
              <a:t>xml version</a:t>
            </a:r>
            <a:r>
              <a:rPr lang="en" altLang="zh-CN" sz="3200" dirty="0">
                <a:solidFill>
                  <a:srgbClr val="008000"/>
                </a:solidFill>
              </a:rPr>
              <a:t>="1.0" </a:t>
            </a:r>
            <a:r>
              <a:rPr lang="en" altLang="zh-CN" sz="3200" dirty="0">
                <a:solidFill>
                  <a:srgbClr val="0000FF"/>
                </a:solidFill>
              </a:rPr>
              <a:t>encoding</a:t>
            </a:r>
            <a:r>
              <a:rPr lang="en" altLang="zh-CN" sz="3200" dirty="0">
                <a:solidFill>
                  <a:srgbClr val="008000"/>
                </a:solidFill>
              </a:rPr>
              <a:t>="utf-8"</a:t>
            </a:r>
            <a:r>
              <a:rPr lang="en" altLang="zh-CN" sz="3200" i="1" dirty="0"/>
              <a:t>?&gt;</a:t>
            </a:r>
            <a:br>
              <a:rPr lang="en" altLang="zh-CN" sz="3200" i="1" dirty="0"/>
            </a:br>
            <a:r>
              <a:rPr lang="en" altLang="zh-CN" sz="3200" dirty="0"/>
              <a:t>&lt;</a:t>
            </a:r>
            <a:r>
              <a:rPr lang="en" altLang="zh-CN" sz="3200" dirty="0" err="1">
                <a:solidFill>
                  <a:srgbClr val="000080"/>
                </a:solidFill>
              </a:rPr>
              <a:t>LinearLayout</a:t>
            </a:r>
            <a:r>
              <a:rPr lang="en" altLang="zh-CN" sz="3200" dirty="0">
                <a:solidFill>
                  <a:srgbClr val="000080"/>
                </a:solidFill>
              </a:rPr>
              <a:t> </a:t>
            </a:r>
            <a:r>
              <a:rPr lang="en" altLang="zh-CN" sz="3200" dirty="0" err="1">
                <a:solidFill>
                  <a:srgbClr val="0000FF"/>
                </a:solidFill>
              </a:rPr>
              <a:t>xmlns:</a:t>
            </a:r>
            <a:r>
              <a:rPr lang="en" altLang="zh-CN" sz="3200" dirty="0" err="1">
                <a:solidFill>
                  <a:srgbClr val="660E7A"/>
                </a:solidFill>
              </a:rPr>
              <a:t>android</a:t>
            </a:r>
            <a:r>
              <a:rPr lang="en" altLang="zh-CN" sz="3200" dirty="0">
                <a:solidFill>
                  <a:srgbClr val="008000"/>
                </a:solidFill>
              </a:rPr>
              <a:t>="http://</a:t>
            </a:r>
            <a:r>
              <a:rPr lang="en" altLang="zh-CN" sz="3200" dirty="0" err="1">
                <a:solidFill>
                  <a:srgbClr val="008000"/>
                </a:solidFill>
              </a:rPr>
              <a:t>schemas.android.com</a:t>
            </a:r>
            <a:r>
              <a:rPr lang="en" altLang="zh-CN" sz="3200" dirty="0">
                <a:solidFill>
                  <a:srgbClr val="008000"/>
                </a:solidFill>
              </a:rPr>
              <a:t>/</a:t>
            </a:r>
            <a:r>
              <a:rPr lang="en" altLang="zh-CN" sz="3200" dirty="0" err="1">
                <a:solidFill>
                  <a:srgbClr val="008000"/>
                </a:solidFill>
              </a:rPr>
              <a:t>apk</a:t>
            </a:r>
            <a:r>
              <a:rPr lang="en" altLang="zh-CN" sz="3200" dirty="0">
                <a:solidFill>
                  <a:srgbClr val="008000"/>
                </a:solidFill>
              </a:rPr>
              <a:t>/res/android"</a:t>
            </a:r>
            <a:br>
              <a:rPr lang="en" altLang="zh-CN" sz="3200" dirty="0">
                <a:solidFill>
                  <a:srgbClr val="008000"/>
                </a:solidFill>
              </a:rPr>
            </a:br>
            <a:r>
              <a:rPr lang="en" altLang="zh-CN" sz="3200" dirty="0">
                <a:solidFill>
                  <a:srgbClr val="008000"/>
                </a:solidFill>
              </a:rPr>
              <a:t>    </a:t>
            </a:r>
            <a:r>
              <a:rPr lang="en" altLang="zh-CN" sz="3200" dirty="0" err="1">
                <a:solidFill>
                  <a:srgbClr val="0000FF"/>
                </a:solidFill>
              </a:rPr>
              <a:t>xmlns:</a:t>
            </a:r>
            <a:r>
              <a:rPr lang="en" altLang="zh-CN" sz="3200" dirty="0" err="1">
                <a:solidFill>
                  <a:srgbClr val="660E7A"/>
                </a:solidFill>
              </a:rPr>
              <a:t>app</a:t>
            </a:r>
            <a:r>
              <a:rPr lang="en" altLang="zh-CN" sz="3200" dirty="0">
                <a:solidFill>
                  <a:srgbClr val="008000"/>
                </a:solidFill>
              </a:rPr>
              <a:t>="http://</a:t>
            </a:r>
            <a:r>
              <a:rPr lang="en" altLang="zh-CN" sz="3200" dirty="0" err="1">
                <a:solidFill>
                  <a:srgbClr val="008000"/>
                </a:solidFill>
              </a:rPr>
              <a:t>schemas.android.com</a:t>
            </a:r>
            <a:r>
              <a:rPr lang="en" altLang="zh-CN" sz="3200" dirty="0">
                <a:solidFill>
                  <a:srgbClr val="008000"/>
                </a:solidFill>
              </a:rPr>
              <a:t>/</a:t>
            </a:r>
            <a:r>
              <a:rPr lang="en" altLang="zh-CN" sz="3200" dirty="0" err="1">
                <a:solidFill>
                  <a:srgbClr val="008000"/>
                </a:solidFill>
              </a:rPr>
              <a:t>apk</a:t>
            </a:r>
            <a:r>
              <a:rPr lang="en" altLang="zh-CN" sz="3200" dirty="0">
                <a:solidFill>
                  <a:srgbClr val="008000"/>
                </a:solidFill>
              </a:rPr>
              <a:t>/res-auto"</a:t>
            </a:r>
            <a:br>
              <a:rPr lang="en" altLang="zh-CN" sz="3200" dirty="0">
                <a:solidFill>
                  <a:srgbClr val="008000"/>
                </a:solidFill>
              </a:rPr>
            </a:br>
            <a:r>
              <a:rPr lang="en" altLang="zh-CN" sz="3200" dirty="0">
                <a:solidFill>
                  <a:srgbClr val="008000"/>
                </a:solidFill>
              </a:rPr>
              <a:t>    </a:t>
            </a:r>
            <a:r>
              <a:rPr lang="en" altLang="zh-CN" sz="3200" dirty="0" err="1">
                <a:solidFill>
                  <a:srgbClr val="0000FF"/>
                </a:solidFill>
              </a:rPr>
              <a:t>xmlns:</a:t>
            </a:r>
            <a:r>
              <a:rPr lang="en" altLang="zh-CN" sz="3200" dirty="0" err="1">
                <a:solidFill>
                  <a:srgbClr val="660E7A"/>
                </a:solidFill>
              </a:rPr>
              <a:t>tools</a:t>
            </a:r>
            <a:r>
              <a:rPr lang="en" altLang="zh-CN" sz="3200" dirty="0">
                <a:solidFill>
                  <a:srgbClr val="008000"/>
                </a:solidFill>
              </a:rPr>
              <a:t>="http://</a:t>
            </a:r>
            <a:r>
              <a:rPr lang="en" altLang="zh-CN" sz="3200" dirty="0" err="1">
                <a:solidFill>
                  <a:srgbClr val="008000"/>
                </a:solidFill>
              </a:rPr>
              <a:t>schemas.android.com</a:t>
            </a:r>
            <a:r>
              <a:rPr lang="en" altLang="zh-CN" sz="3200" dirty="0">
                <a:solidFill>
                  <a:srgbClr val="008000"/>
                </a:solidFill>
              </a:rPr>
              <a:t>/tools"</a:t>
            </a:r>
            <a:br>
              <a:rPr lang="en" altLang="zh-CN" sz="3200" dirty="0">
                <a:solidFill>
                  <a:srgbClr val="008000"/>
                </a:solidFill>
              </a:rPr>
            </a:br>
            <a:r>
              <a:rPr lang="en" altLang="zh-CN" sz="3200" dirty="0">
                <a:solidFill>
                  <a:srgbClr val="008000"/>
                </a:solidFill>
              </a:rPr>
              <a:t>    </a:t>
            </a:r>
            <a:r>
              <a:rPr lang="en" altLang="zh-CN" sz="3200" dirty="0" err="1">
                <a:solidFill>
                  <a:srgbClr val="660E7A"/>
                </a:solidFill>
              </a:rPr>
              <a:t>android</a:t>
            </a:r>
            <a:r>
              <a:rPr lang="en" altLang="zh-CN" sz="3200" dirty="0" err="1">
                <a:solidFill>
                  <a:srgbClr val="0000FF"/>
                </a:solidFill>
              </a:rPr>
              <a:t>:layout_width</a:t>
            </a:r>
            <a:r>
              <a:rPr lang="en" altLang="zh-CN" sz="3200" dirty="0">
                <a:solidFill>
                  <a:srgbClr val="008000"/>
                </a:solidFill>
              </a:rPr>
              <a:t>="</a:t>
            </a:r>
            <a:r>
              <a:rPr lang="en" altLang="zh-CN" sz="3200" dirty="0" err="1">
                <a:solidFill>
                  <a:srgbClr val="008000"/>
                </a:solidFill>
              </a:rPr>
              <a:t>match_parent</a:t>
            </a:r>
            <a:r>
              <a:rPr lang="en" altLang="zh-CN" sz="3200" dirty="0">
                <a:solidFill>
                  <a:srgbClr val="008000"/>
                </a:solidFill>
              </a:rPr>
              <a:t>"</a:t>
            </a:r>
            <a:br>
              <a:rPr lang="en" altLang="zh-CN" sz="3200" dirty="0">
                <a:solidFill>
                  <a:srgbClr val="008000"/>
                </a:solidFill>
              </a:rPr>
            </a:br>
            <a:r>
              <a:rPr lang="en" altLang="zh-CN" sz="3200" dirty="0">
                <a:solidFill>
                  <a:srgbClr val="008000"/>
                </a:solidFill>
              </a:rPr>
              <a:t>    </a:t>
            </a:r>
            <a:r>
              <a:rPr lang="en" altLang="zh-CN" sz="3200" dirty="0" err="1">
                <a:solidFill>
                  <a:srgbClr val="660E7A"/>
                </a:solidFill>
              </a:rPr>
              <a:t>android</a:t>
            </a:r>
            <a:r>
              <a:rPr lang="en" altLang="zh-CN" sz="3200" dirty="0" err="1">
                <a:solidFill>
                  <a:srgbClr val="0000FF"/>
                </a:solidFill>
              </a:rPr>
              <a:t>:layout_height</a:t>
            </a:r>
            <a:r>
              <a:rPr lang="en" altLang="zh-CN" sz="3200" dirty="0">
                <a:solidFill>
                  <a:srgbClr val="008000"/>
                </a:solidFill>
              </a:rPr>
              <a:t>="</a:t>
            </a:r>
            <a:r>
              <a:rPr lang="en" altLang="zh-CN" sz="3200" dirty="0" err="1">
                <a:solidFill>
                  <a:srgbClr val="008000"/>
                </a:solidFill>
              </a:rPr>
              <a:t>match_parent</a:t>
            </a:r>
            <a:r>
              <a:rPr lang="en" altLang="zh-CN" sz="3200" dirty="0">
                <a:solidFill>
                  <a:srgbClr val="008000"/>
                </a:solidFill>
              </a:rPr>
              <a:t>"</a:t>
            </a:r>
            <a:br>
              <a:rPr lang="en" altLang="zh-CN" sz="3200" dirty="0">
                <a:solidFill>
                  <a:srgbClr val="008000"/>
                </a:solidFill>
              </a:rPr>
            </a:br>
            <a:r>
              <a:rPr lang="en" altLang="zh-CN" sz="3200" dirty="0">
                <a:solidFill>
                  <a:srgbClr val="008000"/>
                </a:solidFill>
              </a:rPr>
              <a:t>    </a:t>
            </a:r>
            <a:r>
              <a:rPr lang="en" altLang="zh-CN" sz="3200" dirty="0" err="1">
                <a:solidFill>
                  <a:srgbClr val="660E7A"/>
                </a:solidFill>
              </a:rPr>
              <a:t>tools</a:t>
            </a:r>
            <a:r>
              <a:rPr lang="en" altLang="zh-CN" sz="3200" dirty="0" err="1">
                <a:solidFill>
                  <a:srgbClr val="0000FF"/>
                </a:solidFill>
              </a:rPr>
              <a:t>:context</a:t>
            </a:r>
            <a:r>
              <a:rPr lang="en" altLang="zh-CN" sz="3200" dirty="0">
                <a:solidFill>
                  <a:srgbClr val="008000"/>
                </a:solidFill>
              </a:rPr>
              <a:t>=".</a:t>
            </a:r>
            <a:r>
              <a:rPr lang="en" altLang="zh-CN" sz="3200" dirty="0" err="1">
                <a:solidFill>
                  <a:srgbClr val="008000"/>
                </a:solidFill>
              </a:rPr>
              <a:t>HelloActivity</a:t>
            </a:r>
            <a:r>
              <a:rPr lang="en" altLang="zh-CN" sz="3200" dirty="0">
                <a:solidFill>
                  <a:srgbClr val="008000"/>
                </a:solidFill>
              </a:rPr>
              <a:t>"</a:t>
            </a:r>
            <a:r>
              <a:rPr lang="en" altLang="zh-CN" sz="3200" dirty="0"/>
              <a:t>&gt;</a:t>
            </a:r>
            <a:br>
              <a:rPr lang="en" altLang="zh-CN" sz="3200" dirty="0"/>
            </a:br>
            <a:br>
              <a:rPr lang="en" altLang="zh-CN" sz="3200" dirty="0"/>
            </a:br>
            <a:r>
              <a:rPr lang="en" altLang="zh-CN" sz="3200" dirty="0"/>
              <a:t>    &lt;</a:t>
            </a:r>
            <a:r>
              <a:rPr lang="en" altLang="zh-CN" sz="3200" dirty="0" err="1">
                <a:solidFill>
                  <a:srgbClr val="000080"/>
                </a:solidFill>
              </a:rPr>
              <a:t>TextView</a:t>
            </a:r>
            <a:br>
              <a:rPr lang="en" altLang="zh-CN" sz="3200" dirty="0">
                <a:solidFill>
                  <a:srgbClr val="000080"/>
                </a:solidFill>
              </a:rPr>
            </a:br>
            <a:r>
              <a:rPr lang="en" altLang="zh-CN" sz="3200" dirty="0">
                <a:solidFill>
                  <a:srgbClr val="000080"/>
                </a:solidFill>
              </a:rPr>
              <a:t>        </a:t>
            </a:r>
            <a:r>
              <a:rPr lang="en" altLang="zh-CN" sz="3200" dirty="0" err="1">
                <a:solidFill>
                  <a:srgbClr val="660E7A"/>
                </a:solidFill>
              </a:rPr>
              <a:t>android</a:t>
            </a:r>
            <a:r>
              <a:rPr lang="en" altLang="zh-CN" sz="3200" dirty="0" err="1">
                <a:solidFill>
                  <a:srgbClr val="0000FF"/>
                </a:solidFill>
              </a:rPr>
              <a:t>:id</a:t>
            </a:r>
            <a:r>
              <a:rPr lang="en" altLang="zh-CN" sz="3200" dirty="0">
                <a:solidFill>
                  <a:srgbClr val="008000"/>
                </a:solidFill>
              </a:rPr>
              <a:t>="@+id/</a:t>
            </a:r>
            <a:r>
              <a:rPr lang="en" altLang="zh-CN" sz="3200" dirty="0" err="1">
                <a:solidFill>
                  <a:srgbClr val="008000"/>
                </a:solidFill>
              </a:rPr>
              <a:t>tv_hello</a:t>
            </a:r>
            <a:r>
              <a:rPr lang="en" altLang="zh-CN" sz="3200" dirty="0">
                <a:solidFill>
                  <a:srgbClr val="008000"/>
                </a:solidFill>
              </a:rPr>
              <a:t>"</a:t>
            </a:r>
            <a:br>
              <a:rPr lang="en" altLang="zh-CN" sz="3200" dirty="0">
                <a:solidFill>
                  <a:srgbClr val="008000"/>
                </a:solidFill>
              </a:rPr>
            </a:br>
            <a:r>
              <a:rPr lang="en" altLang="zh-CN" sz="3200" dirty="0">
                <a:solidFill>
                  <a:srgbClr val="008000"/>
                </a:solidFill>
              </a:rPr>
              <a:t>        </a:t>
            </a:r>
            <a:r>
              <a:rPr lang="en" altLang="zh-CN" sz="3200" dirty="0" err="1">
                <a:solidFill>
                  <a:srgbClr val="660E7A"/>
                </a:solidFill>
              </a:rPr>
              <a:t>android</a:t>
            </a:r>
            <a:r>
              <a:rPr lang="en" altLang="zh-CN" sz="3200" dirty="0" err="1">
                <a:solidFill>
                  <a:srgbClr val="0000FF"/>
                </a:solidFill>
              </a:rPr>
              <a:t>:layout_width</a:t>
            </a:r>
            <a:r>
              <a:rPr lang="en" altLang="zh-CN" sz="3200" dirty="0">
                <a:solidFill>
                  <a:srgbClr val="008000"/>
                </a:solidFill>
              </a:rPr>
              <a:t>="</a:t>
            </a:r>
            <a:r>
              <a:rPr lang="en" altLang="zh-CN" sz="3200" dirty="0" err="1">
                <a:solidFill>
                  <a:srgbClr val="008000"/>
                </a:solidFill>
              </a:rPr>
              <a:t>match_parent</a:t>
            </a:r>
            <a:r>
              <a:rPr lang="en" altLang="zh-CN" sz="3200" dirty="0">
                <a:solidFill>
                  <a:srgbClr val="008000"/>
                </a:solidFill>
              </a:rPr>
              <a:t>"</a:t>
            </a:r>
            <a:br>
              <a:rPr lang="en" altLang="zh-CN" sz="3200" dirty="0">
                <a:solidFill>
                  <a:srgbClr val="008000"/>
                </a:solidFill>
              </a:rPr>
            </a:br>
            <a:r>
              <a:rPr lang="en" altLang="zh-CN" sz="3200" dirty="0">
                <a:solidFill>
                  <a:srgbClr val="008000"/>
                </a:solidFill>
              </a:rPr>
              <a:t>        </a:t>
            </a:r>
            <a:r>
              <a:rPr lang="en" altLang="zh-CN" sz="3200" dirty="0" err="1">
                <a:solidFill>
                  <a:srgbClr val="660E7A"/>
                </a:solidFill>
              </a:rPr>
              <a:t>android</a:t>
            </a:r>
            <a:r>
              <a:rPr lang="en" altLang="zh-CN" sz="3200" dirty="0" err="1">
                <a:solidFill>
                  <a:srgbClr val="0000FF"/>
                </a:solidFill>
              </a:rPr>
              <a:t>:layout_height</a:t>
            </a:r>
            <a:r>
              <a:rPr lang="en" altLang="zh-CN" sz="3200" dirty="0">
                <a:solidFill>
                  <a:srgbClr val="008000"/>
                </a:solidFill>
              </a:rPr>
              <a:t>="</a:t>
            </a:r>
            <a:r>
              <a:rPr lang="en" altLang="zh-CN" sz="3200" dirty="0" err="1">
                <a:solidFill>
                  <a:srgbClr val="008000"/>
                </a:solidFill>
              </a:rPr>
              <a:t>wrap_content</a:t>
            </a:r>
            <a:r>
              <a:rPr lang="en" altLang="zh-CN" sz="3200" dirty="0">
                <a:solidFill>
                  <a:srgbClr val="008000"/>
                </a:solidFill>
              </a:rPr>
              <a:t>"</a:t>
            </a:r>
            <a:br>
              <a:rPr lang="en" altLang="zh-CN" sz="3200" dirty="0">
                <a:solidFill>
                  <a:srgbClr val="008000"/>
                </a:solidFill>
              </a:rPr>
            </a:br>
            <a:r>
              <a:rPr lang="en" altLang="zh-CN" sz="3200" dirty="0">
                <a:solidFill>
                  <a:srgbClr val="008000"/>
                </a:solidFill>
              </a:rPr>
              <a:t>        </a:t>
            </a:r>
            <a:r>
              <a:rPr lang="en" altLang="zh-CN" sz="3200" dirty="0" err="1">
                <a:solidFill>
                  <a:srgbClr val="660E7A"/>
                </a:solidFill>
              </a:rPr>
              <a:t>android</a:t>
            </a:r>
            <a:r>
              <a:rPr lang="en" altLang="zh-CN" sz="3200" dirty="0" err="1">
                <a:solidFill>
                  <a:srgbClr val="0000FF"/>
                </a:solidFill>
              </a:rPr>
              <a:t>:gravity</a:t>
            </a:r>
            <a:r>
              <a:rPr lang="en" altLang="zh-CN" sz="3200" dirty="0">
                <a:solidFill>
                  <a:srgbClr val="008000"/>
                </a:solidFill>
              </a:rPr>
              <a:t>="center"</a:t>
            </a:r>
            <a:br>
              <a:rPr lang="en" altLang="zh-CN" sz="3200" dirty="0">
                <a:solidFill>
                  <a:srgbClr val="008000"/>
                </a:solidFill>
              </a:rPr>
            </a:br>
            <a:r>
              <a:rPr lang="en" altLang="zh-CN" sz="3200" dirty="0">
                <a:solidFill>
                  <a:srgbClr val="008000"/>
                </a:solidFill>
              </a:rPr>
              <a:t>        </a:t>
            </a:r>
            <a:r>
              <a:rPr lang="en" altLang="zh-CN" sz="3200" dirty="0" err="1">
                <a:solidFill>
                  <a:srgbClr val="660E7A"/>
                </a:solidFill>
              </a:rPr>
              <a:t>android</a:t>
            </a:r>
            <a:r>
              <a:rPr lang="en" altLang="zh-CN" sz="3200" dirty="0" err="1">
                <a:solidFill>
                  <a:srgbClr val="0000FF"/>
                </a:solidFill>
              </a:rPr>
              <a:t>:text</a:t>
            </a:r>
            <a:r>
              <a:rPr lang="en" altLang="zh-CN" sz="3200" dirty="0">
                <a:solidFill>
                  <a:srgbClr val="008000"/>
                </a:solidFill>
              </a:rPr>
              <a:t>="HelloWorld" </a:t>
            </a:r>
            <a:r>
              <a:rPr lang="en" altLang="zh-CN" sz="3200" dirty="0"/>
              <a:t>/&gt;</a:t>
            </a:r>
            <a:br>
              <a:rPr lang="en" altLang="zh-CN" sz="3200" dirty="0"/>
            </a:br>
            <a:r>
              <a:rPr lang="en" altLang="zh-CN" sz="3200" dirty="0"/>
              <a:t>&lt;/</a:t>
            </a:r>
            <a:r>
              <a:rPr lang="en" altLang="zh-CN" sz="3200" dirty="0" err="1">
                <a:solidFill>
                  <a:srgbClr val="000080"/>
                </a:solidFill>
              </a:rPr>
              <a:t>LinearLayout</a:t>
            </a:r>
            <a:r>
              <a:rPr lang="en" altLang="zh-CN" sz="3200" dirty="0"/>
              <a:t>&gt;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9864B6-3FEF-1740-A42A-47D7DD51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91" y="2036008"/>
            <a:ext cx="7373587" cy="121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6900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695863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Button</a:t>
            </a:r>
            <a:r>
              <a:rPr lang="zh-CN" altLang="en-US" dirty="0"/>
              <a:t> 和 </a:t>
            </a:r>
            <a:r>
              <a:rPr lang="en-US" altLang="zh-CN" dirty="0" err="1"/>
              <a:t>EditView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E3B484-DC78-BF49-9C5A-EE7DEB79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73" y="2184164"/>
            <a:ext cx="7024464" cy="114512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2E3FAE-01D4-6F46-95DE-8F375D79C08D}"/>
              </a:ext>
            </a:extLst>
          </p:cNvPr>
          <p:cNvSpPr/>
          <p:nvPr/>
        </p:nvSpPr>
        <p:spPr>
          <a:xfrm>
            <a:off x="10236233" y="1713703"/>
            <a:ext cx="12192000" cy="107106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" altLang="zh-CN" i="1" dirty="0"/>
              <a:t>&lt;?</a:t>
            </a:r>
            <a:r>
              <a:rPr lang="en" altLang="zh-CN" dirty="0">
                <a:solidFill>
                  <a:srgbClr val="0000FF"/>
                </a:solidFill>
              </a:rPr>
              <a:t>xml version</a:t>
            </a:r>
            <a:r>
              <a:rPr lang="en" altLang="zh-CN" dirty="0">
                <a:solidFill>
                  <a:srgbClr val="008000"/>
                </a:solidFill>
              </a:rPr>
              <a:t>="1.0" </a:t>
            </a:r>
            <a:r>
              <a:rPr lang="en" altLang="zh-CN" dirty="0">
                <a:solidFill>
                  <a:srgbClr val="0000FF"/>
                </a:solidFill>
              </a:rPr>
              <a:t>encoding</a:t>
            </a:r>
            <a:r>
              <a:rPr lang="en" altLang="zh-CN" dirty="0">
                <a:solidFill>
                  <a:srgbClr val="008000"/>
                </a:solidFill>
              </a:rPr>
              <a:t>="utf-8"</a:t>
            </a:r>
            <a:r>
              <a:rPr lang="en" altLang="zh-CN" i="1" dirty="0"/>
              <a:t>?&gt;</a:t>
            </a:r>
            <a:br>
              <a:rPr lang="en" altLang="zh-CN" i="1" dirty="0"/>
            </a:br>
            <a:r>
              <a:rPr lang="en" altLang="zh-CN" dirty="0"/>
              <a:t>&lt;</a:t>
            </a:r>
            <a:r>
              <a:rPr lang="en" altLang="zh-CN" dirty="0" err="1">
                <a:solidFill>
                  <a:srgbClr val="000080"/>
                </a:solidFill>
              </a:rPr>
              <a:t>LinearLayout</a:t>
            </a:r>
            <a:r>
              <a:rPr lang="en" altLang="zh-CN" dirty="0">
                <a:solidFill>
                  <a:srgbClr val="000080"/>
                </a:solidFill>
              </a:rPr>
              <a:t> </a:t>
            </a:r>
            <a:r>
              <a:rPr lang="en" altLang="zh-CN" dirty="0" err="1">
                <a:solidFill>
                  <a:srgbClr val="0000FF"/>
                </a:solidFill>
              </a:rPr>
              <a:t>xmlns: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>
                <a:solidFill>
                  <a:srgbClr val="008000"/>
                </a:solidFill>
              </a:rPr>
              <a:t>="http://</a:t>
            </a:r>
            <a:r>
              <a:rPr lang="en" altLang="zh-CN" dirty="0" err="1">
                <a:solidFill>
                  <a:srgbClr val="008000"/>
                </a:solidFill>
              </a:rPr>
              <a:t>schemas.android.com</a:t>
            </a:r>
            <a:r>
              <a:rPr lang="en" altLang="zh-CN" dirty="0">
                <a:solidFill>
                  <a:srgbClr val="008000"/>
                </a:solidFill>
              </a:rPr>
              <a:t>/</a:t>
            </a:r>
            <a:r>
              <a:rPr lang="en" altLang="zh-CN" dirty="0" err="1">
                <a:solidFill>
                  <a:srgbClr val="008000"/>
                </a:solidFill>
              </a:rPr>
              <a:t>apk</a:t>
            </a:r>
            <a:r>
              <a:rPr lang="en" altLang="zh-CN" dirty="0">
                <a:solidFill>
                  <a:srgbClr val="008000"/>
                </a:solidFill>
              </a:rPr>
              <a:t>/res/android"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</a:t>
            </a:r>
            <a:r>
              <a:rPr lang="en" altLang="zh-CN" dirty="0" err="1">
                <a:solidFill>
                  <a:srgbClr val="0000FF"/>
                </a:solidFill>
              </a:rPr>
              <a:t>xmlns:</a:t>
            </a:r>
            <a:r>
              <a:rPr lang="en" altLang="zh-CN" dirty="0" err="1">
                <a:solidFill>
                  <a:srgbClr val="660E7A"/>
                </a:solidFill>
              </a:rPr>
              <a:t>app</a:t>
            </a:r>
            <a:r>
              <a:rPr lang="en" altLang="zh-CN" dirty="0">
                <a:solidFill>
                  <a:srgbClr val="008000"/>
                </a:solidFill>
              </a:rPr>
              <a:t>="http://</a:t>
            </a:r>
            <a:r>
              <a:rPr lang="en" altLang="zh-CN" dirty="0" err="1">
                <a:solidFill>
                  <a:srgbClr val="008000"/>
                </a:solidFill>
              </a:rPr>
              <a:t>schemas.android.com</a:t>
            </a:r>
            <a:r>
              <a:rPr lang="en" altLang="zh-CN" dirty="0">
                <a:solidFill>
                  <a:srgbClr val="008000"/>
                </a:solidFill>
              </a:rPr>
              <a:t>/</a:t>
            </a:r>
            <a:r>
              <a:rPr lang="en" altLang="zh-CN" dirty="0" err="1">
                <a:solidFill>
                  <a:srgbClr val="008000"/>
                </a:solidFill>
              </a:rPr>
              <a:t>apk</a:t>
            </a:r>
            <a:r>
              <a:rPr lang="en" altLang="zh-CN" dirty="0">
                <a:solidFill>
                  <a:srgbClr val="008000"/>
                </a:solidFill>
              </a:rPr>
              <a:t>/res-auto"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</a:t>
            </a:r>
            <a:r>
              <a:rPr lang="en" altLang="zh-CN" dirty="0" err="1">
                <a:solidFill>
                  <a:srgbClr val="0000FF"/>
                </a:solidFill>
              </a:rPr>
              <a:t>xmlns:</a:t>
            </a:r>
            <a:r>
              <a:rPr lang="en" altLang="zh-CN" dirty="0" err="1">
                <a:solidFill>
                  <a:srgbClr val="660E7A"/>
                </a:solidFill>
              </a:rPr>
              <a:t>tools</a:t>
            </a:r>
            <a:r>
              <a:rPr lang="en" altLang="zh-CN" dirty="0">
                <a:solidFill>
                  <a:srgbClr val="008000"/>
                </a:solidFill>
              </a:rPr>
              <a:t>="http://</a:t>
            </a:r>
            <a:r>
              <a:rPr lang="en" altLang="zh-CN" dirty="0" err="1">
                <a:solidFill>
                  <a:srgbClr val="008000"/>
                </a:solidFill>
              </a:rPr>
              <a:t>schemas.android.com</a:t>
            </a:r>
            <a:r>
              <a:rPr lang="en" altLang="zh-CN" dirty="0">
                <a:solidFill>
                  <a:srgbClr val="008000"/>
                </a:solidFill>
              </a:rPr>
              <a:t>/tools"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:layout_width</a:t>
            </a:r>
            <a:r>
              <a:rPr lang="en" altLang="zh-CN" dirty="0">
                <a:solidFill>
                  <a:srgbClr val="008000"/>
                </a:solidFill>
              </a:rPr>
              <a:t>="</a:t>
            </a:r>
            <a:r>
              <a:rPr lang="en" altLang="zh-CN" dirty="0" err="1">
                <a:solidFill>
                  <a:srgbClr val="008000"/>
                </a:solidFill>
              </a:rPr>
              <a:t>match_parent</a:t>
            </a:r>
            <a:r>
              <a:rPr lang="en" altLang="zh-CN" dirty="0">
                <a:solidFill>
                  <a:srgbClr val="008000"/>
                </a:solidFill>
              </a:rPr>
              <a:t>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:layout_height</a:t>
            </a:r>
            <a:r>
              <a:rPr lang="en" altLang="zh-CN" dirty="0">
                <a:solidFill>
                  <a:srgbClr val="008000"/>
                </a:solidFill>
              </a:rPr>
              <a:t>="</a:t>
            </a:r>
            <a:r>
              <a:rPr lang="en" altLang="zh-CN" dirty="0" err="1">
                <a:solidFill>
                  <a:srgbClr val="008000"/>
                </a:solidFill>
              </a:rPr>
              <a:t>match_parent</a:t>
            </a:r>
            <a:r>
              <a:rPr lang="en" altLang="zh-CN" dirty="0">
                <a:solidFill>
                  <a:srgbClr val="008000"/>
                </a:solidFill>
              </a:rPr>
              <a:t>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:orientation</a:t>
            </a:r>
            <a:r>
              <a:rPr lang="en" altLang="zh-CN" dirty="0">
                <a:solidFill>
                  <a:srgbClr val="008000"/>
                </a:solidFill>
              </a:rPr>
              <a:t>="vertical"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</a:t>
            </a:r>
            <a:r>
              <a:rPr lang="en" altLang="zh-CN" dirty="0" err="1">
                <a:solidFill>
                  <a:srgbClr val="660E7A"/>
                </a:solidFill>
              </a:rPr>
              <a:t>tools</a:t>
            </a:r>
            <a:r>
              <a:rPr lang="en" altLang="zh-CN" dirty="0" err="1">
                <a:solidFill>
                  <a:srgbClr val="0000FF"/>
                </a:solidFill>
              </a:rPr>
              <a:t>:context</a:t>
            </a:r>
            <a:r>
              <a:rPr lang="en" altLang="zh-CN" dirty="0">
                <a:solidFill>
                  <a:srgbClr val="008000"/>
                </a:solidFill>
              </a:rPr>
              <a:t>=".</a:t>
            </a:r>
            <a:r>
              <a:rPr lang="en" altLang="zh-CN" dirty="0" err="1">
                <a:solidFill>
                  <a:srgbClr val="008000"/>
                </a:solidFill>
              </a:rPr>
              <a:t>WidgetActivity</a:t>
            </a:r>
            <a:r>
              <a:rPr lang="en" altLang="zh-CN" dirty="0">
                <a:solidFill>
                  <a:srgbClr val="008000"/>
                </a:solidFill>
              </a:rPr>
              <a:t>"</a:t>
            </a:r>
            <a:r>
              <a:rPr lang="en" altLang="zh-CN" dirty="0"/>
              <a:t>&gt;</a:t>
            </a:r>
            <a:br>
              <a:rPr lang="en" altLang="zh-CN" dirty="0"/>
            </a:br>
            <a:endParaRPr lang="en" altLang="zh-CN" dirty="0"/>
          </a:p>
          <a:p>
            <a:pPr algn="l"/>
            <a:r>
              <a:rPr lang="en-US" altLang="zh-CN" dirty="0"/>
              <a:t> </a:t>
            </a:r>
            <a:r>
              <a:rPr lang="zh-CN" altLang="en-US" dirty="0"/>
              <a:t>   </a:t>
            </a:r>
            <a:r>
              <a:rPr lang="en-US" altLang="zh-CN" dirty="0"/>
              <a:t>&lt;</a:t>
            </a:r>
            <a:r>
              <a:rPr lang="en" altLang="zh-CN" dirty="0">
                <a:solidFill>
                  <a:srgbClr val="000080"/>
                </a:solidFill>
              </a:rPr>
              <a:t>Button</a:t>
            </a:r>
            <a:br>
              <a:rPr lang="en" altLang="zh-CN" dirty="0">
                <a:solidFill>
                  <a:srgbClr val="000080"/>
                </a:solidFill>
              </a:rPr>
            </a:br>
            <a:r>
              <a:rPr lang="en" altLang="zh-CN" dirty="0">
                <a:solidFill>
                  <a:srgbClr val="000080"/>
                </a:solidFill>
              </a:rPr>
              <a:t>    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:id</a:t>
            </a:r>
            <a:r>
              <a:rPr lang="en" altLang="zh-CN" dirty="0">
                <a:solidFill>
                  <a:srgbClr val="008000"/>
                </a:solidFill>
              </a:rPr>
              <a:t>="@+id/</a:t>
            </a:r>
            <a:r>
              <a:rPr lang="en" altLang="zh-CN" dirty="0" err="1">
                <a:solidFill>
                  <a:srgbClr val="008000"/>
                </a:solidFill>
              </a:rPr>
              <a:t>btn</a:t>
            </a:r>
            <a:r>
              <a:rPr lang="en" altLang="zh-CN" dirty="0">
                <a:solidFill>
                  <a:srgbClr val="008000"/>
                </a:solidFill>
              </a:rPr>
              <a:t>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:layout_width</a:t>
            </a:r>
            <a:r>
              <a:rPr lang="en" altLang="zh-CN" dirty="0">
                <a:solidFill>
                  <a:srgbClr val="008000"/>
                </a:solidFill>
              </a:rPr>
              <a:t>="</a:t>
            </a:r>
            <a:r>
              <a:rPr lang="en" altLang="zh-CN" dirty="0" err="1">
                <a:solidFill>
                  <a:srgbClr val="008000"/>
                </a:solidFill>
              </a:rPr>
              <a:t>match_parent</a:t>
            </a:r>
            <a:r>
              <a:rPr lang="en" altLang="zh-CN" dirty="0">
                <a:solidFill>
                  <a:srgbClr val="008000"/>
                </a:solidFill>
              </a:rPr>
              <a:t>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:layout_height</a:t>
            </a:r>
            <a:r>
              <a:rPr lang="en" altLang="zh-CN" dirty="0">
                <a:solidFill>
                  <a:srgbClr val="008000"/>
                </a:solidFill>
              </a:rPr>
              <a:t>="</a:t>
            </a:r>
            <a:r>
              <a:rPr lang="en" altLang="zh-CN" dirty="0" err="1">
                <a:solidFill>
                  <a:srgbClr val="008000"/>
                </a:solidFill>
              </a:rPr>
              <a:t>wrap_content</a:t>
            </a:r>
            <a:r>
              <a:rPr lang="en" altLang="zh-CN" dirty="0">
                <a:solidFill>
                  <a:srgbClr val="008000"/>
                </a:solidFill>
              </a:rPr>
              <a:t>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:text</a:t>
            </a:r>
            <a:r>
              <a:rPr lang="en" altLang="zh-CN" dirty="0">
                <a:solidFill>
                  <a:srgbClr val="008000"/>
                </a:solidFill>
              </a:rPr>
              <a:t>="</a:t>
            </a:r>
            <a:r>
              <a:rPr lang="zh-CN" altLang="en-US" dirty="0">
                <a:solidFill>
                  <a:srgbClr val="008000"/>
                </a:solidFill>
              </a:rPr>
              <a:t>按钮</a:t>
            </a:r>
            <a:r>
              <a:rPr lang="en-US" altLang="zh-CN" dirty="0">
                <a:solidFill>
                  <a:srgbClr val="008000"/>
                </a:solidFill>
              </a:rPr>
              <a:t>" </a:t>
            </a:r>
            <a:r>
              <a:rPr lang="en-US" altLang="zh-CN" dirty="0"/>
              <a:t>/&gt;</a:t>
            </a:r>
          </a:p>
          <a:p>
            <a:pPr algn="l"/>
            <a:br>
              <a:rPr lang="en" altLang="zh-CN" dirty="0"/>
            </a:br>
            <a:r>
              <a:rPr lang="en" altLang="zh-CN" dirty="0"/>
              <a:t>    &lt;</a:t>
            </a:r>
            <a:r>
              <a:rPr lang="en" altLang="zh-CN" dirty="0" err="1">
                <a:solidFill>
                  <a:srgbClr val="000080"/>
                </a:solidFill>
              </a:rPr>
              <a:t>EditText</a:t>
            </a:r>
            <a:br>
              <a:rPr lang="en" altLang="zh-CN" dirty="0">
                <a:solidFill>
                  <a:srgbClr val="000080"/>
                </a:solidFill>
              </a:rPr>
            </a:br>
            <a:r>
              <a:rPr lang="en" altLang="zh-CN" dirty="0">
                <a:solidFill>
                  <a:srgbClr val="000080"/>
                </a:solidFill>
              </a:rPr>
              <a:t>    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:id</a:t>
            </a:r>
            <a:r>
              <a:rPr lang="en" altLang="zh-CN" dirty="0">
                <a:solidFill>
                  <a:srgbClr val="008000"/>
                </a:solidFill>
              </a:rPr>
              <a:t>="@+id/et"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:layout_width</a:t>
            </a:r>
            <a:r>
              <a:rPr lang="en" altLang="zh-CN" dirty="0">
                <a:solidFill>
                  <a:srgbClr val="008000"/>
                </a:solidFill>
              </a:rPr>
              <a:t>="</a:t>
            </a:r>
            <a:r>
              <a:rPr lang="en" altLang="zh-CN" dirty="0" err="1">
                <a:solidFill>
                  <a:srgbClr val="008000"/>
                </a:solidFill>
              </a:rPr>
              <a:t>match_parent</a:t>
            </a:r>
            <a:r>
              <a:rPr lang="en" altLang="zh-CN" dirty="0">
                <a:solidFill>
                  <a:srgbClr val="008000"/>
                </a:solidFill>
              </a:rPr>
              <a:t>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:layout_height</a:t>
            </a:r>
            <a:r>
              <a:rPr lang="en" altLang="zh-CN" dirty="0">
                <a:solidFill>
                  <a:srgbClr val="008000"/>
                </a:solidFill>
              </a:rPr>
              <a:t>="</a:t>
            </a:r>
            <a:r>
              <a:rPr lang="en" altLang="zh-CN" dirty="0" err="1">
                <a:solidFill>
                  <a:srgbClr val="008000"/>
                </a:solidFill>
              </a:rPr>
              <a:t>wrap_content</a:t>
            </a:r>
            <a:r>
              <a:rPr lang="en" altLang="zh-CN" dirty="0">
                <a:solidFill>
                  <a:srgbClr val="008000"/>
                </a:solidFill>
              </a:rPr>
              <a:t>"</a:t>
            </a:r>
            <a:br>
              <a:rPr lang="en" altLang="zh-CN" dirty="0">
                <a:solidFill>
                  <a:srgbClr val="008000"/>
                </a:solidFill>
              </a:rPr>
            </a:br>
            <a:r>
              <a:rPr lang="en" altLang="zh-CN" dirty="0">
                <a:solidFill>
                  <a:srgbClr val="008000"/>
                </a:solidFill>
              </a:rPr>
              <a:t>        </a:t>
            </a:r>
            <a:r>
              <a:rPr lang="en" altLang="zh-CN" dirty="0" err="1">
                <a:solidFill>
                  <a:srgbClr val="660E7A"/>
                </a:solidFill>
              </a:rPr>
              <a:t>android</a:t>
            </a:r>
            <a:r>
              <a:rPr lang="en" altLang="zh-CN" dirty="0" err="1">
                <a:solidFill>
                  <a:srgbClr val="0000FF"/>
                </a:solidFill>
              </a:rPr>
              <a:t>:hint</a:t>
            </a:r>
            <a:r>
              <a:rPr lang="en" altLang="zh-CN" dirty="0">
                <a:solidFill>
                  <a:srgbClr val="008000"/>
                </a:solidFill>
              </a:rPr>
              <a:t>="</a:t>
            </a:r>
            <a:r>
              <a:rPr lang="zh-CN" altLang="en-US" dirty="0">
                <a:solidFill>
                  <a:srgbClr val="008000"/>
                </a:solidFill>
              </a:rPr>
              <a:t>输入</a:t>
            </a:r>
            <a:r>
              <a:rPr lang="en-US" altLang="zh-CN" dirty="0">
                <a:solidFill>
                  <a:srgbClr val="008000"/>
                </a:solidFill>
              </a:rPr>
              <a:t>" </a:t>
            </a:r>
            <a:r>
              <a:rPr lang="en-US" altLang="zh-CN" dirty="0"/>
              <a:t>/&gt;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" altLang="zh-CN" dirty="0" err="1">
                <a:solidFill>
                  <a:srgbClr val="000080"/>
                </a:solidFill>
              </a:rPr>
              <a:t>LinearLayout</a:t>
            </a:r>
            <a:r>
              <a:rPr lang="en" altLang="zh-CN" dirty="0"/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21029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963244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代码修改</a:t>
            </a:r>
            <a:r>
              <a:rPr lang="en-US" altLang="zh-CN" dirty="0" err="1"/>
              <a:t>TextView</a:t>
            </a:r>
            <a:r>
              <a:rPr lang="zh-CN" altLang="en-US" dirty="0"/>
              <a:t>中的内容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EE49A3-CDFE-4C4D-AA60-387A69FD7C35}"/>
              </a:ext>
            </a:extLst>
          </p:cNvPr>
          <p:cNvSpPr/>
          <p:nvPr/>
        </p:nvSpPr>
        <p:spPr>
          <a:xfrm>
            <a:off x="2550893" y="3554164"/>
            <a:ext cx="20831679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dirty="0">
                <a:solidFill>
                  <a:srgbClr val="000080"/>
                </a:solidFill>
              </a:rPr>
              <a:t>public class </a:t>
            </a:r>
            <a:r>
              <a:rPr lang="en" altLang="zh-CN" sz="4000" dirty="0" err="1"/>
              <a:t>HelloActivity</a:t>
            </a:r>
            <a:r>
              <a:rPr lang="en" altLang="zh-CN" sz="4000" dirty="0"/>
              <a:t> </a:t>
            </a:r>
            <a:r>
              <a:rPr lang="en" altLang="zh-CN" sz="4000" dirty="0">
                <a:solidFill>
                  <a:srgbClr val="000080"/>
                </a:solidFill>
              </a:rPr>
              <a:t>extends </a:t>
            </a:r>
            <a:r>
              <a:rPr lang="en" altLang="zh-CN" sz="4000" dirty="0" err="1"/>
              <a:t>AppCompatActivity</a:t>
            </a:r>
            <a:r>
              <a:rPr lang="en" altLang="zh-CN" sz="4000" dirty="0"/>
              <a:t> {</a:t>
            </a:r>
            <a:br>
              <a:rPr lang="en" altLang="zh-CN" sz="4000" dirty="0"/>
            </a:br>
            <a:br>
              <a:rPr lang="en" altLang="zh-CN" sz="4000" dirty="0"/>
            </a:br>
            <a:r>
              <a:rPr lang="en" altLang="zh-CN" sz="4000" dirty="0"/>
              <a:t>    </a:t>
            </a:r>
            <a:r>
              <a:rPr lang="en" altLang="zh-CN" sz="4000" dirty="0">
                <a:solidFill>
                  <a:srgbClr val="000080"/>
                </a:solidFill>
              </a:rPr>
              <a:t>private </a:t>
            </a:r>
            <a:r>
              <a:rPr lang="en" altLang="zh-CN" sz="4000" dirty="0" err="1"/>
              <a:t>TextView</a:t>
            </a:r>
            <a:r>
              <a:rPr lang="en" altLang="zh-CN" sz="4000" dirty="0"/>
              <a:t> </a:t>
            </a:r>
            <a:r>
              <a:rPr lang="en" altLang="zh-CN" sz="4000" dirty="0">
                <a:solidFill>
                  <a:srgbClr val="660E7A"/>
                </a:solidFill>
              </a:rPr>
              <a:t>tv</a:t>
            </a:r>
            <a:r>
              <a:rPr lang="en" altLang="zh-CN" sz="4000" dirty="0"/>
              <a:t>;//</a:t>
            </a:r>
            <a:r>
              <a:rPr lang="en-US" altLang="zh-CN" sz="4000" dirty="0"/>
              <a:t>1.</a:t>
            </a:r>
            <a:r>
              <a:rPr lang="zh-CN" altLang="en-US" sz="4000" dirty="0"/>
              <a:t> </a:t>
            </a:r>
            <a:r>
              <a:rPr lang="en" altLang="zh-CN" sz="4000" dirty="0"/>
              <a:t> </a:t>
            </a:r>
            <a:r>
              <a:rPr lang="zh-CN" altLang="en" sz="4000" dirty="0"/>
              <a:t>添加</a:t>
            </a:r>
            <a:r>
              <a:rPr lang="zh-CN" altLang="en-US" sz="4000" dirty="0"/>
              <a:t>一个变量</a:t>
            </a:r>
            <a:endParaRPr lang="en-US" altLang="zh-CN" sz="4000" dirty="0"/>
          </a:p>
          <a:p>
            <a:pPr algn="l"/>
            <a:br>
              <a:rPr lang="en" altLang="zh-CN" sz="4000" dirty="0"/>
            </a:br>
            <a:r>
              <a:rPr lang="en" altLang="zh-CN" sz="4000" dirty="0"/>
              <a:t>    </a:t>
            </a:r>
            <a:r>
              <a:rPr lang="en" altLang="zh-CN" sz="4000" dirty="0">
                <a:solidFill>
                  <a:srgbClr val="808000"/>
                </a:solidFill>
              </a:rPr>
              <a:t>@Override</a:t>
            </a:r>
            <a:br>
              <a:rPr lang="en" altLang="zh-CN" sz="4000" dirty="0">
                <a:solidFill>
                  <a:srgbClr val="808000"/>
                </a:solidFill>
              </a:rPr>
            </a:br>
            <a:r>
              <a:rPr lang="en" altLang="zh-CN" sz="4000" dirty="0">
                <a:solidFill>
                  <a:srgbClr val="808000"/>
                </a:solidFill>
              </a:rPr>
              <a:t>    </a:t>
            </a:r>
            <a:r>
              <a:rPr lang="en" altLang="zh-CN" sz="4000" dirty="0">
                <a:solidFill>
                  <a:srgbClr val="000080"/>
                </a:solidFill>
              </a:rPr>
              <a:t>protected void </a:t>
            </a:r>
            <a:r>
              <a:rPr lang="en" altLang="zh-CN" sz="4000" dirty="0" err="1"/>
              <a:t>onCreate</a:t>
            </a:r>
            <a:r>
              <a:rPr lang="en" altLang="zh-CN" sz="4000" dirty="0"/>
              <a:t>(Bundle </a:t>
            </a:r>
            <a:r>
              <a:rPr lang="en" altLang="zh-CN" sz="4000" dirty="0" err="1"/>
              <a:t>savedInstanceState</a:t>
            </a:r>
            <a:r>
              <a:rPr lang="en" altLang="zh-CN" sz="4000" dirty="0"/>
              <a:t>) {</a:t>
            </a:r>
            <a:br>
              <a:rPr lang="en" altLang="zh-CN" sz="4000" dirty="0"/>
            </a:br>
            <a:r>
              <a:rPr lang="en" altLang="zh-CN" sz="4000" dirty="0"/>
              <a:t>        </a:t>
            </a:r>
            <a:r>
              <a:rPr lang="en" altLang="zh-CN" sz="4000" dirty="0" err="1">
                <a:solidFill>
                  <a:srgbClr val="000080"/>
                </a:solidFill>
              </a:rPr>
              <a:t>super</a:t>
            </a:r>
            <a:r>
              <a:rPr lang="en" altLang="zh-CN" sz="4000" dirty="0" err="1"/>
              <a:t>.onCreate</a:t>
            </a:r>
            <a:r>
              <a:rPr lang="en" altLang="zh-CN" sz="4000" dirty="0"/>
              <a:t>(</a:t>
            </a:r>
            <a:r>
              <a:rPr lang="en" altLang="zh-CN" sz="4000" dirty="0" err="1"/>
              <a:t>savedInstanceState</a:t>
            </a:r>
            <a:r>
              <a:rPr lang="en" altLang="zh-CN" sz="4000" dirty="0"/>
              <a:t>);</a:t>
            </a:r>
            <a:r>
              <a:rPr lang="zh-CN" altLang="en-US" sz="4000" dirty="0"/>
              <a:t> </a:t>
            </a:r>
            <a:br>
              <a:rPr lang="en" altLang="zh-CN" sz="4000" dirty="0"/>
            </a:br>
            <a:r>
              <a:rPr lang="en" altLang="zh-CN" sz="4000" dirty="0"/>
              <a:t>        </a:t>
            </a:r>
            <a:r>
              <a:rPr lang="en" altLang="zh-CN" sz="4000" dirty="0" err="1"/>
              <a:t>setContentView</a:t>
            </a:r>
            <a:r>
              <a:rPr lang="en" altLang="zh-CN" sz="4000" dirty="0"/>
              <a:t>(</a:t>
            </a:r>
            <a:r>
              <a:rPr lang="en" altLang="zh-CN" sz="4000" dirty="0" err="1"/>
              <a:t>R.layout.</a:t>
            </a:r>
            <a:r>
              <a:rPr lang="en" altLang="zh-CN" sz="4000" i="1" dirty="0" err="1">
                <a:solidFill>
                  <a:srgbClr val="660E7A"/>
                </a:solidFill>
              </a:rPr>
              <a:t>activity_hello</a:t>
            </a:r>
            <a:r>
              <a:rPr lang="en" altLang="zh-CN" sz="4000" dirty="0"/>
              <a:t>);</a:t>
            </a:r>
            <a:r>
              <a:rPr lang="zh-CN" altLang="en-US" sz="4000" dirty="0"/>
              <a:t> </a:t>
            </a:r>
            <a:r>
              <a:rPr lang="en-US" altLang="zh-CN" sz="4000" dirty="0"/>
              <a:t>//</a:t>
            </a:r>
            <a:r>
              <a:rPr lang="zh-CN" altLang="en-US" sz="4000" dirty="0"/>
              <a:t> </a:t>
            </a:r>
            <a:r>
              <a:rPr lang="en-US" altLang="zh-CN" sz="4000" dirty="0"/>
              <a:t>2.</a:t>
            </a:r>
            <a:r>
              <a:rPr lang="zh-CN" altLang="en-US" sz="4000" dirty="0"/>
              <a:t> 设置布局文件</a:t>
            </a:r>
            <a:br>
              <a:rPr lang="en" altLang="zh-CN" sz="4000" dirty="0"/>
            </a:br>
            <a:r>
              <a:rPr lang="en" altLang="zh-CN" sz="4000" dirty="0"/>
              <a:t>        tv</a:t>
            </a:r>
            <a:r>
              <a:rPr lang="zh-CN" altLang="en-US" sz="4000" dirty="0"/>
              <a:t> </a:t>
            </a:r>
            <a:r>
              <a:rPr lang="en-US" altLang="zh-CN" sz="4000" dirty="0"/>
              <a:t>=</a:t>
            </a:r>
            <a:r>
              <a:rPr lang="zh-CN" altLang="en-US" sz="4000" dirty="0"/>
              <a:t> </a:t>
            </a:r>
            <a:r>
              <a:rPr lang="en" altLang="zh-CN" sz="4000" dirty="0" err="1"/>
              <a:t>findViewById</a:t>
            </a:r>
            <a:r>
              <a:rPr lang="en" altLang="zh-CN" sz="4000" dirty="0"/>
              <a:t>(</a:t>
            </a:r>
            <a:r>
              <a:rPr lang="en" altLang="zh-CN" sz="4000" dirty="0" err="1"/>
              <a:t>R.id.</a:t>
            </a:r>
            <a:r>
              <a:rPr lang="en" altLang="zh-CN" sz="4000" i="1" dirty="0" err="1">
                <a:solidFill>
                  <a:srgbClr val="660E7A"/>
                </a:solidFill>
              </a:rPr>
              <a:t>tv_hello</a:t>
            </a:r>
            <a:r>
              <a:rPr lang="en" altLang="zh-CN" sz="4000" dirty="0"/>
              <a:t>);</a:t>
            </a:r>
            <a:r>
              <a:rPr lang="zh-CN" altLang="en-US" sz="4000" dirty="0"/>
              <a:t> </a:t>
            </a:r>
            <a:r>
              <a:rPr lang="en-US" altLang="zh-CN" sz="4000" dirty="0"/>
              <a:t>//</a:t>
            </a:r>
            <a:r>
              <a:rPr lang="zh-CN" altLang="en-US" sz="4000" dirty="0"/>
              <a:t> </a:t>
            </a:r>
            <a:r>
              <a:rPr lang="en-US" altLang="zh-CN" sz="4000" dirty="0"/>
              <a:t>3.</a:t>
            </a:r>
            <a:r>
              <a:rPr lang="zh-CN" altLang="en-US" sz="4000" dirty="0"/>
              <a:t> 关联 </a:t>
            </a:r>
            <a:r>
              <a:rPr lang="en-US" altLang="zh-CN" sz="4000" dirty="0"/>
              <a:t>tv</a:t>
            </a:r>
            <a:r>
              <a:rPr lang="zh-CN" altLang="en-US" sz="4000" dirty="0"/>
              <a:t> 和 布局文件中的控件</a:t>
            </a:r>
            <a:br>
              <a:rPr lang="en" altLang="zh-CN" sz="4000" dirty="0"/>
            </a:br>
            <a:r>
              <a:rPr lang="en" altLang="zh-CN" sz="4000" dirty="0"/>
              <a:t>        </a:t>
            </a:r>
            <a:r>
              <a:rPr lang="en" altLang="zh-CN" sz="4000" dirty="0" err="1">
                <a:solidFill>
                  <a:srgbClr val="660E7A"/>
                </a:solidFill>
              </a:rPr>
              <a:t>tv</a:t>
            </a:r>
            <a:r>
              <a:rPr lang="en" altLang="zh-CN" sz="4000" dirty="0" err="1"/>
              <a:t>.setText</a:t>
            </a:r>
            <a:r>
              <a:rPr lang="en" altLang="zh-CN" sz="4000" dirty="0"/>
              <a:t>(</a:t>
            </a:r>
            <a:r>
              <a:rPr lang="en" altLang="zh-CN" sz="4000" dirty="0">
                <a:solidFill>
                  <a:srgbClr val="008000"/>
                </a:solidFill>
              </a:rPr>
              <a:t>“</a:t>
            </a:r>
            <a:r>
              <a:rPr lang="zh-CN" altLang="en-US" sz="4000" dirty="0">
                <a:solidFill>
                  <a:srgbClr val="008000"/>
                </a:solidFill>
              </a:rPr>
              <a:t>你好世界！</a:t>
            </a:r>
            <a:r>
              <a:rPr lang="en-US" altLang="zh-CN" sz="4000" dirty="0">
                <a:solidFill>
                  <a:srgbClr val="008000"/>
                </a:solidFill>
              </a:rPr>
              <a:t>”</a:t>
            </a:r>
            <a:r>
              <a:rPr lang="en-US" altLang="zh-CN" sz="4000" dirty="0"/>
              <a:t>);</a:t>
            </a:r>
            <a:r>
              <a:rPr lang="zh-CN" altLang="en-US" sz="4000" dirty="0"/>
              <a:t> </a:t>
            </a:r>
            <a:r>
              <a:rPr lang="en-US" altLang="zh-CN" sz="4000" dirty="0"/>
              <a:t>//</a:t>
            </a:r>
            <a:r>
              <a:rPr lang="zh-CN" altLang="en-US" sz="4000" dirty="0"/>
              <a:t> 设置文本内容</a:t>
            </a:r>
            <a:br>
              <a:rPr lang="en-US" altLang="zh-CN" sz="4000" dirty="0"/>
            </a:br>
            <a:r>
              <a:rPr lang="en-US" altLang="zh-CN" sz="4000" dirty="0"/>
              <a:t>        </a:t>
            </a:r>
            <a:r>
              <a:rPr lang="en" altLang="zh-CN" sz="4000" dirty="0" err="1">
                <a:solidFill>
                  <a:srgbClr val="660E7A"/>
                </a:solidFill>
              </a:rPr>
              <a:t>tv</a:t>
            </a:r>
            <a:r>
              <a:rPr lang="en" altLang="zh-CN" sz="4000" dirty="0" err="1"/>
              <a:t>.setTextColor</a:t>
            </a:r>
            <a:r>
              <a:rPr lang="en" altLang="zh-CN" sz="4000" dirty="0"/>
              <a:t>(</a:t>
            </a:r>
            <a:r>
              <a:rPr lang="en" altLang="zh-CN" sz="4000" dirty="0" err="1"/>
              <a:t>Color.</a:t>
            </a:r>
            <a:r>
              <a:rPr lang="en" altLang="zh-CN" sz="4000" i="1" dirty="0" err="1">
                <a:solidFill>
                  <a:srgbClr val="660E7A"/>
                </a:solidFill>
              </a:rPr>
              <a:t>RED</a:t>
            </a:r>
            <a:r>
              <a:rPr lang="en" altLang="zh-CN" sz="4000" dirty="0"/>
              <a:t>);</a:t>
            </a:r>
            <a:r>
              <a:rPr lang="zh-CN" altLang="en-US" sz="4000" dirty="0"/>
              <a:t> </a:t>
            </a:r>
            <a:r>
              <a:rPr lang="en-US" altLang="zh-CN" sz="4000" dirty="0"/>
              <a:t>//</a:t>
            </a:r>
            <a:r>
              <a:rPr lang="zh-CN" altLang="en-US" sz="4000" dirty="0"/>
              <a:t> 设置文本颜色</a:t>
            </a:r>
            <a:br>
              <a:rPr lang="en" altLang="zh-CN" sz="4000" dirty="0"/>
            </a:br>
            <a:r>
              <a:rPr lang="en" altLang="zh-CN" sz="4000" dirty="0"/>
              <a:t>    }</a:t>
            </a:r>
            <a:br>
              <a:rPr lang="en" altLang="zh-CN" sz="4000" dirty="0"/>
            </a:br>
            <a:r>
              <a:rPr lang="en" altLang="zh-CN" sz="4000" dirty="0"/>
              <a:t>}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418126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319478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 err="1"/>
              <a:t>ListView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AA4C53-43B5-BC42-9E8D-210BBCF9B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04" y="2426067"/>
            <a:ext cx="7010400" cy="11531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8C11B4-E1AE-B74E-9AC5-12A3E740296E}"/>
              </a:ext>
            </a:extLst>
          </p:cNvPr>
          <p:cNvSpPr/>
          <p:nvPr/>
        </p:nvSpPr>
        <p:spPr>
          <a:xfrm>
            <a:off x="10785698" y="245983"/>
            <a:ext cx="1219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" altLang="zh-CN" sz="3600" dirty="0"/>
              <a:t>	&lt;</a:t>
            </a:r>
            <a:r>
              <a:rPr lang="en" altLang="zh-CN" sz="3600" dirty="0" err="1">
                <a:solidFill>
                  <a:srgbClr val="000080"/>
                </a:solidFill>
              </a:rPr>
              <a:t>ListView</a:t>
            </a:r>
            <a:br>
              <a:rPr lang="en" altLang="zh-CN" sz="3600" dirty="0">
                <a:solidFill>
                  <a:srgbClr val="000080"/>
                </a:solidFill>
              </a:rPr>
            </a:br>
            <a:r>
              <a:rPr lang="en" altLang="zh-CN" sz="3600" dirty="0">
                <a:solidFill>
                  <a:srgbClr val="000080"/>
                </a:solidFill>
              </a:rPr>
              <a:t>        </a:t>
            </a:r>
            <a:r>
              <a:rPr lang="en" altLang="zh-CN" sz="3600" dirty="0" err="1">
                <a:solidFill>
                  <a:srgbClr val="660E7A"/>
                </a:solidFill>
              </a:rPr>
              <a:t>android</a:t>
            </a:r>
            <a:r>
              <a:rPr lang="en" altLang="zh-CN" sz="3600" dirty="0" err="1">
                <a:solidFill>
                  <a:srgbClr val="0000FF"/>
                </a:solidFill>
              </a:rPr>
              <a:t>:id</a:t>
            </a:r>
            <a:r>
              <a:rPr lang="en" altLang="zh-CN" sz="3600" dirty="0">
                <a:solidFill>
                  <a:srgbClr val="008000"/>
                </a:solidFill>
              </a:rPr>
              <a:t>="@+id/lv"</a:t>
            </a:r>
            <a:br>
              <a:rPr lang="en" altLang="zh-CN" sz="3600" dirty="0">
                <a:solidFill>
                  <a:srgbClr val="008000"/>
                </a:solidFill>
              </a:rPr>
            </a:br>
            <a:r>
              <a:rPr lang="en" altLang="zh-CN" sz="3600" dirty="0">
                <a:solidFill>
                  <a:srgbClr val="008000"/>
                </a:solidFill>
              </a:rPr>
              <a:t>        </a:t>
            </a:r>
            <a:r>
              <a:rPr lang="en" altLang="zh-CN" sz="3600" dirty="0" err="1">
                <a:solidFill>
                  <a:srgbClr val="660E7A"/>
                </a:solidFill>
              </a:rPr>
              <a:t>android</a:t>
            </a:r>
            <a:r>
              <a:rPr lang="en" altLang="zh-CN" sz="3600" dirty="0" err="1">
                <a:solidFill>
                  <a:srgbClr val="0000FF"/>
                </a:solidFill>
              </a:rPr>
              <a:t>:layout_width</a:t>
            </a:r>
            <a:r>
              <a:rPr lang="en" altLang="zh-CN" sz="3600" dirty="0">
                <a:solidFill>
                  <a:srgbClr val="008000"/>
                </a:solidFill>
              </a:rPr>
              <a:t>="</a:t>
            </a:r>
            <a:r>
              <a:rPr lang="en" altLang="zh-CN" sz="3600" dirty="0" err="1">
                <a:solidFill>
                  <a:srgbClr val="008000"/>
                </a:solidFill>
              </a:rPr>
              <a:t>match_parent</a:t>
            </a:r>
            <a:r>
              <a:rPr lang="en" altLang="zh-CN" sz="3600" dirty="0">
                <a:solidFill>
                  <a:srgbClr val="008000"/>
                </a:solidFill>
              </a:rPr>
              <a:t>"</a:t>
            </a:r>
            <a:br>
              <a:rPr lang="en" altLang="zh-CN" sz="3600" dirty="0">
                <a:solidFill>
                  <a:srgbClr val="008000"/>
                </a:solidFill>
              </a:rPr>
            </a:br>
            <a:r>
              <a:rPr lang="en" altLang="zh-CN" sz="3600" dirty="0">
                <a:solidFill>
                  <a:srgbClr val="008000"/>
                </a:solidFill>
              </a:rPr>
              <a:t>        </a:t>
            </a:r>
            <a:r>
              <a:rPr lang="en" altLang="zh-CN" sz="3600" dirty="0" err="1">
                <a:solidFill>
                  <a:srgbClr val="660E7A"/>
                </a:solidFill>
              </a:rPr>
              <a:t>android</a:t>
            </a:r>
            <a:r>
              <a:rPr lang="en" altLang="zh-CN" sz="3600" dirty="0" err="1">
                <a:solidFill>
                  <a:srgbClr val="0000FF"/>
                </a:solidFill>
              </a:rPr>
              <a:t>:layout_height</a:t>
            </a:r>
            <a:r>
              <a:rPr lang="en" altLang="zh-CN" sz="3600" dirty="0">
                <a:solidFill>
                  <a:srgbClr val="008000"/>
                </a:solidFill>
              </a:rPr>
              <a:t>="</a:t>
            </a:r>
            <a:r>
              <a:rPr lang="en" altLang="zh-CN" sz="3600" dirty="0" err="1">
                <a:solidFill>
                  <a:srgbClr val="008000"/>
                </a:solidFill>
              </a:rPr>
              <a:t>match_parent</a:t>
            </a:r>
            <a:r>
              <a:rPr lang="en" altLang="zh-CN" sz="3600" dirty="0">
                <a:solidFill>
                  <a:srgbClr val="008000"/>
                </a:solidFill>
              </a:rPr>
              <a:t>"</a:t>
            </a:r>
            <a:r>
              <a:rPr lang="en" altLang="zh-CN" sz="3600" dirty="0"/>
              <a:t>/&gt;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7AEAF3-DC38-A34D-89D4-D0F9A2161C35}"/>
              </a:ext>
            </a:extLst>
          </p:cNvPr>
          <p:cNvSpPr/>
          <p:nvPr/>
        </p:nvSpPr>
        <p:spPr>
          <a:xfrm>
            <a:off x="8995056" y="3103007"/>
            <a:ext cx="15362300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3600" dirty="0" err="1"/>
              <a:t>ArrayList</a:t>
            </a:r>
            <a:r>
              <a:rPr lang="en" altLang="zh-CN" sz="3600" dirty="0"/>
              <a:t>&lt;String&gt; </a:t>
            </a:r>
            <a:r>
              <a:rPr lang="en" altLang="zh-CN" sz="3600" dirty="0">
                <a:solidFill>
                  <a:srgbClr val="660E7A"/>
                </a:solidFill>
              </a:rPr>
              <a:t>list </a:t>
            </a:r>
            <a:r>
              <a:rPr lang="en" altLang="zh-CN" sz="3600" dirty="0"/>
              <a:t>= </a:t>
            </a:r>
            <a:r>
              <a:rPr lang="en" altLang="zh-CN" sz="3600" dirty="0">
                <a:solidFill>
                  <a:srgbClr val="000080"/>
                </a:solidFill>
              </a:rPr>
              <a:t>new </a:t>
            </a:r>
            <a:r>
              <a:rPr lang="en" altLang="zh-CN" sz="3600" dirty="0" err="1"/>
              <a:t>ArrayList</a:t>
            </a:r>
            <a:r>
              <a:rPr lang="en" altLang="zh-CN" sz="3600" dirty="0"/>
              <a:t>&lt;String&gt;();</a:t>
            </a:r>
            <a:br>
              <a:rPr lang="en" altLang="zh-CN" sz="3600" dirty="0"/>
            </a:br>
            <a:r>
              <a:rPr lang="en" altLang="zh-CN" sz="3600" dirty="0">
                <a:solidFill>
                  <a:srgbClr val="808000"/>
                </a:solidFill>
              </a:rPr>
              <a:t>@Override</a:t>
            </a:r>
            <a:br>
              <a:rPr lang="en" altLang="zh-CN" sz="3600" dirty="0">
                <a:solidFill>
                  <a:srgbClr val="808000"/>
                </a:solidFill>
              </a:rPr>
            </a:br>
            <a:r>
              <a:rPr lang="en" altLang="zh-CN" sz="3600" dirty="0">
                <a:solidFill>
                  <a:srgbClr val="000080"/>
                </a:solidFill>
              </a:rPr>
              <a:t>protected void </a:t>
            </a:r>
            <a:r>
              <a:rPr lang="en" altLang="zh-CN" sz="3600" dirty="0" err="1"/>
              <a:t>onCreate</a:t>
            </a:r>
            <a:r>
              <a:rPr lang="en" altLang="zh-CN" sz="3600" dirty="0"/>
              <a:t>(Bundle </a:t>
            </a:r>
            <a:r>
              <a:rPr lang="en" altLang="zh-CN" sz="3600" dirty="0" err="1"/>
              <a:t>savedInstanceState</a:t>
            </a:r>
            <a:r>
              <a:rPr lang="en" altLang="zh-CN" sz="3600" dirty="0"/>
              <a:t>) {</a:t>
            </a:r>
            <a:br>
              <a:rPr lang="en" altLang="zh-CN" sz="3600" dirty="0"/>
            </a:br>
            <a:r>
              <a:rPr lang="en" altLang="zh-CN" sz="3600" dirty="0"/>
              <a:t>    </a:t>
            </a:r>
            <a:r>
              <a:rPr lang="en" altLang="zh-CN" sz="3600" dirty="0" err="1">
                <a:solidFill>
                  <a:srgbClr val="000080"/>
                </a:solidFill>
              </a:rPr>
              <a:t>super</a:t>
            </a:r>
            <a:r>
              <a:rPr lang="en" altLang="zh-CN" sz="3600" dirty="0" err="1"/>
              <a:t>.onCreate</a:t>
            </a:r>
            <a:r>
              <a:rPr lang="en" altLang="zh-CN" sz="3600" dirty="0"/>
              <a:t>(</a:t>
            </a:r>
            <a:r>
              <a:rPr lang="en" altLang="zh-CN" sz="3600" dirty="0" err="1"/>
              <a:t>savedInstanceState</a:t>
            </a:r>
            <a:r>
              <a:rPr lang="en" altLang="zh-CN" sz="3600" dirty="0"/>
              <a:t>);</a:t>
            </a:r>
            <a:br>
              <a:rPr lang="en" altLang="zh-CN" sz="3600" dirty="0"/>
            </a:br>
            <a:r>
              <a:rPr lang="en" altLang="zh-CN" sz="3600" dirty="0"/>
              <a:t>    </a:t>
            </a:r>
            <a:r>
              <a:rPr lang="en" altLang="zh-CN" sz="3600" i="1" dirty="0">
                <a:solidFill>
                  <a:srgbClr val="808080"/>
                </a:solidFill>
              </a:rPr>
              <a:t>// 0. </a:t>
            </a:r>
            <a:r>
              <a:rPr lang="zh-CN" altLang="en-US" sz="3600" i="1" dirty="0">
                <a:solidFill>
                  <a:srgbClr val="808080"/>
                </a:solidFill>
              </a:rPr>
              <a:t>初始化数据</a:t>
            </a:r>
            <a:br>
              <a:rPr lang="zh-CN" altLang="en-US" sz="3600" i="1" dirty="0">
                <a:solidFill>
                  <a:srgbClr val="808080"/>
                </a:solidFill>
              </a:rPr>
            </a:br>
            <a:r>
              <a:rPr lang="zh-CN" altLang="en-US" sz="3600" i="1" dirty="0">
                <a:solidFill>
                  <a:srgbClr val="808080"/>
                </a:solidFill>
              </a:rPr>
              <a:t>    </a:t>
            </a:r>
            <a:r>
              <a:rPr lang="en" altLang="zh-CN" sz="3600" dirty="0" err="1">
                <a:solidFill>
                  <a:srgbClr val="660E7A"/>
                </a:solidFill>
              </a:rPr>
              <a:t>list</a:t>
            </a:r>
            <a:r>
              <a:rPr lang="en" altLang="zh-CN" sz="3600" dirty="0" err="1"/>
              <a:t>.add</a:t>
            </a:r>
            <a:r>
              <a:rPr lang="en" altLang="zh-CN" sz="3600" dirty="0"/>
              <a:t>(</a:t>
            </a:r>
            <a:r>
              <a:rPr lang="en" altLang="zh-CN" sz="3600" dirty="0">
                <a:solidFill>
                  <a:srgbClr val="008000"/>
                </a:solidFill>
              </a:rPr>
              <a:t>“A”</a:t>
            </a:r>
            <a:r>
              <a:rPr lang="en" altLang="zh-CN" sz="3600" dirty="0"/>
              <a:t>);</a:t>
            </a:r>
            <a:br>
              <a:rPr lang="en" altLang="zh-CN" sz="3600" dirty="0"/>
            </a:br>
            <a:r>
              <a:rPr lang="en" altLang="zh-CN" sz="3600" dirty="0"/>
              <a:t>    </a:t>
            </a:r>
            <a:r>
              <a:rPr lang="en" altLang="zh-CN" sz="3600" dirty="0" err="1">
                <a:solidFill>
                  <a:srgbClr val="660E7A"/>
                </a:solidFill>
              </a:rPr>
              <a:t>list</a:t>
            </a:r>
            <a:r>
              <a:rPr lang="en" altLang="zh-CN" sz="3600" dirty="0" err="1"/>
              <a:t>.add</a:t>
            </a:r>
            <a:r>
              <a:rPr lang="en" altLang="zh-CN" sz="3600" dirty="0"/>
              <a:t>(</a:t>
            </a:r>
            <a:r>
              <a:rPr lang="en" altLang="zh-CN" sz="3600" dirty="0">
                <a:solidFill>
                  <a:srgbClr val="008000"/>
                </a:solidFill>
              </a:rPr>
              <a:t>“B”</a:t>
            </a:r>
            <a:r>
              <a:rPr lang="en" altLang="zh-CN" sz="3600" dirty="0"/>
              <a:t>);</a:t>
            </a:r>
            <a:br>
              <a:rPr lang="en" altLang="zh-CN" sz="3600" dirty="0"/>
            </a:br>
            <a:r>
              <a:rPr lang="en" altLang="zh-CN" sz="3600" dirty="0"/>
              <a:t>    </a:t>
            </a:r>
            <a:r>
              <a:rPr lang="en" altLang="zh-CN" sz="3600" dirty="0" err="1">
                <a:solidFill>
                  <a:srgbClr val="660E7A"/>
                </a:solidFill>
              </a:rPr>
              <a:t>list</a:t>
            </a:r>
            <a:r>
              <a:rPr lang="en" altLang="zh-CN" sz="3600" dirty="0" err="1"/>
              <a:t>.add</a:t>
            </a:r>
            <a:r>
              <a:rPr lang="en" altLang="zh-CN" sz="3600" dirty="0"/>
              <a:t>(</a:t>
            </a:r>
            <a:r>
              <a:rPr lang="en" altLang="zh-CN" sz="3600" dirty="0">
                <a:solidFill>
                  <a:srgbClr val="008000"/>
                </a:solidFill>
              </a:rPr>
              <a:t>“C”</a:t>
            </a:r>
            <a:r>
              <a:rPr lang="en" altLang="zh-CN" sz="3600" dirty="0"/>
              <a:t>);</a:t>
            </a:r>
            <a:br>
              <a:rPr lang="en" altLang="zh-CN" sz="3600" dirty="0"/>
            </a:br>
            <a:r>
              <a:rPr lang="en" altLang="zh-CN" sz="3600" dirty="0"/>
              <a:t>    </a:t>
            </a:r>
            <a:r>
              <a:rPr lang="en" altLang="zh-CN" sz="3600" i="1" dirty="0">
                <a:solidFill>
                  <a:srgbClr val="808080"/>
                </a:solidFill>
              </a:rPr>
              <a:t>// 1. </a:t>
            </a:r>
            <a:r>
              <a:rPr lang="zh-CN" altLang="en-US" sz="3600" i="1" dirty="0">
                <a:solidFill>
                  <a:srgbClr val="808080"/>
                </a:solidFill>
              </a:rPr>
              <a:t>关联布局文件</a:t>
            </a:r>
            <a:br>
              <a:rPr lang="zh-CN" altLang="en-US" sz="3600" i="1" dirty="0">
                <a:solidFill>
                  <a:srgbClr val="808080"/>
                </a:solidFill>
              </a:rPr>
            </a:br>
            <a:r>
              <a:rPr lang="zh-CN" altLang="en-US" sz="3600" i="1" dirty="0">
                <a:solidFill>
                  <a:srgbClr val="808080"/>
                </a:solidFill>
              </a:rPr>
              <a:t>    </a:t>
            </a:r>
            <a:r>
              <a:rPr lang="en" altLang="zh-CN" sz="3600" dirty="0" err="1"/>
              <a:t>setContentView</a:t>
            </a:r>
            <a:r>
              <a:rPr lang="en" altLang="zh-CN" sz="3600" dirty="0"/>
              <a:t>(</a:t>
            </a:r>
            <a:r>
              <a:rPr lang="en" altLang="zh-CN" sz="3600" dirty="0" err="1"/>
              <a:t>R.layout.</a:t>
            </a:r>
            <a:r>
              <a:rPr lang="en" altLang="zh-CN" sz="3600" i="1" dirty="0" err="1">
                <a:solidFill>
                  <a:srgbClr val="660E7A"/>
                </a:solidFill>
              </a:rPr>
              <a:t>activity_demo</a:t>
            </a:r>
            <a:r>
              <a:rPr lang="en" altLang="zh-CN" sz="3600" dirty="0"/>
              <a:t>);</a:t>
            </a:r>
            <a:br>
              <a:rPr lang="en" altLang="zh-CN" sz="3600" dirty="0"/>
            </a:br>
            <a:r>
              <a:rPr lang="en" altLang="zh-CN" sz="3600" dirty="0"/>
              <a:t>    </a:t>
            </a:r>
            <a:r>
              <a:rPr lang="en" altLang="zh-CN" sz="3600" i="1" dirty="0">
                <a:solidFill>
                  <a:srgbClr val="808080"/>
                </a:solidFill>
              </a:rPr>
              <a:t>// 2. </a:t>
            </a:r>
            <a:r>
              <a:rPr lang="zh-CN" altLang="en-US" sz="3600" i="1" dirty="0">
                <a:solidFill>
                  <a:srgbClr val="808080"/>
                </a:solidFill>
              </a:rPr>
              <a:t>初始化控件</a:t>
            </a:r>
            <a:br>
              <a:rPr lang="zh-CN" altLang="en-US" sz="3600" i="1" dirty="0">
                <a:solidFill>
                  <a:srgbClr val="808080"/>
                </a:solidFill>
              </a:rPr>
            </a:br>
            <a:r>
              <a:rPr lang="en-US" altLang="zh-CN" sz="3600" i="1" dirty="0">
                <a:solidFill>
                  <a:srgbClr val="808080"/>
                </a:solidFill>
              </a:rPr>
              <a:t>   </a:t>
            </a:r>
            <a:r>
              <a:rPr lang="zh-CN" altLang="en-US" sz="3600" i="1" dirty="0">
                <a:solidFill>
                  <a:srgbClr val="808080"/>
                </a:solidFill>
              </a:rPr>
              <a:t> </a:t>
            </a:r>
            <a:r>
              <a:rPr lang="en" altLang="zh-CN" sz="3600" dirty="0" err="1"/>
              <a:t>ListView</a:t>
            </a:r>
            <a:r>
              <a:rPr lang="en" altLang="zh-CN" sz="3600" dirty="0"/>
              <a:t> </a:t>
            </a:r>
            <a:r>
              <a:rPr lang="en" altLang="zh-CN" sz="3600" dirty="0" err="1">
                <a:solidFill>
                  <a:srgbClr val="660E7A"/>
                </a:solidFill>
              </a:rPr>
              <a:t>listView</a:t>
            </a:r>
            <a:r>
              <a:rPr lang="en" altLang="zh-CN" sz="3600" dirty="0">
                <a:solidFill>
                  <a:srgbClr val="660E7A"/>
                </a:solidFill>
              </a:rPr>
              <a:t> </a:t>
            </a:r>
            <a:r>
              <a:rPr lang="en" altLang="zh-CN" sz="3600" dirty="0"/>
              <a:t>= </a:t>
            </a:r>
            <a:r>
              <a:rPr lang="en" altLang="zh-CN" sz="3600" dirty="0" err="1"/>
              <a:t>findViewById</a:t>
            </a:r>
            <a:r>
              <a:rPr lang="en" altLang="zh-CN" sz="3600" dirty="0"/>
              <a:t>(</a:t>
            </a:r>
            <a:r>
              <a:rPr lang="en" altLang="zh-CN" sz="3600" dirty="0" err="1"/>
              <a:t>R.id.</a:t>
            </a:r>
            <a:r>
              <a:rPr lang="en" altLang="zh-CN" sz="3600" i="1" dirty="0" err="1">
                <a:solidFill>
                  <a:srgbClr val="660E7A"/>
                </a:solidFill>
              </a:rPr>
              <a:t>lv</a:t>
            </a:r>
            <a:r>
              <a:rPr lang="en" altLang="zh-CN" sz="3600" dirty="0"/>
              <a:t>);</a:t>
            </a:r>
            <a:br>
              <a:rPr lang="en" altLang="zh-CN" sz="3600" dirty="0"/>
            </a:br>
            <a:r>
              <a:rPr lang="en" altLang="zh-CN" sz="3600" dirty="0"/>
              <a:t>    </a:t>
            </a:r>
            <a:r>
              <a:rPr lang="en" altLang="zh-CN" sz="3600" i="1" dirty="0">
                <a:solidFill>
                  <a:srgbClr val="808080"/>
                </a:solidFill>
              </a:rPr>
              <a:t>// 3. </a:t>
            </a:r>
            <a:r>
              <a:rPr lang="zh-CN" altLang="en-US" sz="3600" i="1" dirty="0">
                <a:solidFill>
                  <a:srgbClr val="808080"/>
                </a:solidFill>
              </a:rPr>
              <a:t>设置适配器</a:t>
            </a:r>
            <a:br>
              <a:rPr lang="zh-CN" altLang="en-US" sz="3600" i="1" dirty="0">
                <a:solidFill>
                  <a:srgbClr val="808080"/>
                </a:solidFill>
              </a:rPr>
            </a:br>
            <a:r>
              <a:rPr lang="zh-CN" altLang="en-US" sz="3600" i="1" dirty="0">
                <a:solidFill>
                  <a:srgbClr val="808080"/>
                </a:solidFill>
              </a:rPr>
              <a:t>    </a:t>
            </a:r>
            <a:r>
              <a:rPr lang="en" altLang="zh-CN" sz="3600" dirty="0" err="1">
                <a:solidFill>
                  <a:srgbClr val="660E7A"/>
                </a:solidFill>
              </a:rPr>
              <a:t>listView</a:t>
            </a:r>
            <a:r>
              <a:rPr lang="en" altLang="zh-CN" sz="3600" dirty="0" err="1"/>
              <a:t>.setAdapter</a:t>
            </a:r>
            <a:r>
              <a:rPr lang="en" altLang="zh-CN" sz="3600" dirty="0"/>
              <a:t>(</a:t>
            </a:r>
            <a:r>
              <a:rPr lang="en" altLang="zh-CN" sz="3600" dirty="0">
                <a:solidFill>
                  <a:srgbClr val="000080"/>
                </a:solidFill>
              </a:rPr>
              <a:t>new </a:t>
            </a:r>
            <a:r>
              <a:rPr lang="en" altLang="zh-CN" sz="3600" dirty="0" err="1"/>
              <a:t>ArrayAdapter</a:t>
            </a:r>
            <a:r>
              <a:rPr lang="en" altLang="zh-CN" sz="3600" dirty="0"/>
              <a:t>&lt;&gt;(</a:t>
            </a:r>
            <a:br>
              <a:rPr lang="en" altLang="zh-CN" sz="3600" dirty="0"/>
            </a:br>
            <a:r>
              <a:rPr lang="en" altLang="zh-CN" sz="3600" dirty="0"/>
              <a:t>            </a:t>
            </a:r>
            <a:r>
              <a:rPr lang="en" altLang="zh-CN" sz="3600" dirty="0" err="1"/>
              <a:t>ListActivity.</a:t>
            </a:r>
            <a:r>
              <a:rPr lang="en" altLang="zh-CN" sz="3600" dirty="0" err="1">
                <a:solidFill>
                  <a:srgbClr val="000080"/>
                </a:solidFill>
              </a:rPr>
              <a:t>this</a:t>
            </a:r>
            <a:r>
              <a:rPr lang="en" altLang="zh-CN" sz="3600" dirty="0"/>
              <a:t>,</a:t>
            </a:r>
            <a:br>
              <a:rPr lang="en" altLang="zh-CN" sz="3600" dirty="0"/>
            </a:br>
            <a:r>
              <a:rPr lang="en" altLang="zh-CN" sz="3600" dirty="0"/>
              <a:t>            android.R.layout.</a:t>
            </a:r>
            <a:r>
              <a:rPr lang="en" altLang="zh-CN" sz="3600" i="1" dirty="0">
                <a:solidFill>
                  <a:srgbClr val="660E7A"/>
                </a:solidFill>
              </a:rPr>
              <a:t>simple_expandable_list_item_1</a:t>
            </a:r>
            <a:r>
              <a:rPr lang="en" altLang="zh-CN" sz="3600" dirty="0"/>
              <a:t>,</a:t>
            </a:r>
            <a:br>
              <a:rPr lang="en" altLang="zh-CN" sz="3600" dirty="0"/>
            </a:br>
            <a:r>
              <a:rPr lang="en" altLang="zh-CN" sz="3600" dirty="0"/>
              <a:t>            </a:t>
            </a:r>
            <a:r>
              <a:rPr lang="en" altLang="zh-CN" sz="3600" dirty="0">
                <a:solidFill>
                  <a:srgbClr val="660E7A"/>
                </a:solidFill>
              </a:rPr>
              <a:t>list</a:t>
            </a:r>
            <a:r>
              <a:rPr lang="en" altLang="zh-CN" sz="3600" dirty="0"/>
              <a:t>));</a:t>
            </a:r>
            <a:br>
              <a:rPr lang="en" altLang="zh-CN" sz="3600" dirty="0"/>
            </a:br>
            <a:r>
              <a:rPr lang="en" altLang="zh-CN" sz="3600" dirty="0"/>
              <a:t>}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9668564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如何做RTC？"/>
          <p:cNvSpPr txBox="1"/>
          <p:nvPr/>
        </p:nvSpPr>
        <p:spPr>
          <a:xfrm>
            <a:off x="7236315" y="6075733"/>
            <a:ext cx="7465185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Android</a:t>
            </a:r>
            <a:r>
              <a:rPr lang="zh-CN" altLang="en-US" dirty="0"/>
              <a:t> 实战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8981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31931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 err="1"/>
              <a:t>项目实战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7B67DA-DE18-EF44-A6CE-8EF27D0A70DA}"/>
              </a:ext>
            </a:extLst>
          </p:cNvPr>
          <p:cNvSpPr txBox="1"/>
          <p:nvPr/>
        </p:nvSpPr>
        <p:spPr>
          <a:xfrm>
            <a:off x="580608" y="4655837"/>
            <a:ext cx="8615643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4800" dirty="0">
                <a:latin typeface="FangSong" panose="02010609060101010101" pitchFamily="49" charset="-122"/>
                <a:ea typeface="FangSong" panose="02010609060101010101" pitchFamily="49" charset="-122"/>
              </a:rPr>
              <a:t>实现两个页面</a:t>
            </a:r>
            <a:r>
              <a:rPr lang="en-US" altLang="zh-CN" sz="4800" dirty="0">
                <a:latin typeface="FangSong" panose="02010609060101010101" pitchFamily="49" charset="-122"/>
                <a:ea typeface="FangSong" panose="02010609060101010101" pitchFamily="49" charset="-122"/>
                <a:sym typeface="Wingdings" pitchFamily="2" charset="2"/>
              </a:rPr>
              <a:t>(Activity).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4800" dirty="0">
              <a:latin typeface="FangSong" panose="02010609060101010101" pitchFamily="49" charset="-122"/>
              <a:ea typeface="FangSong" panose="02010609060101010101" pitchFamily="49" charset="-122"/>
              <a:sym typeface="Wingdings" pitchFamily="2" charset="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200" dirty="0">
                <a:latin typeface="FangSong" panose="02010609060101010101" pitchFamily="49" charset="-122"/>
                <a:ea typeface="FangSong" panose="02010609060101010101" pitchFamily="49" charset="-122"/>
                <a:sym typeface="Wingdings" pitchFamily="2" charset="2"/>
              </a:rPr>
              <a:t>Activity 1</a:t>
            </a:r>
            <a:r>
              <a:rPr lang="zh-CN" altLang="en-US" sz="3200" dirty="0">
                <a:latin typeface="FangSong" panose="02010609060101010101" pitchFamily="49" charset="-122"/>
                <a:ea typeface="FangSong" panose="02010609060101010101" pitchFamily="49" charset="-122"/>
                <a:sym typeface="Wingdings" pitchFamily="2" charset="2"/>
              </a:rPr>
              <a:t>：</a:t>
            </a:r>
            <a:r>
              <a:rPr lang="en-US" altLang="zh-CN" sz="3200" dirty="0">
                <a:latin typeface="FangSong" panose="02010609060101010101" pitchFamily="49" charset="-122"/>
                <a:ea typeface="FangSong" panose="02010609060101010101" pitchFamily="49" charset="-122"/>
                <a:sym typeface="Wingdings" pitchFamily="2" charset="2"/>
              </a:rPr>
              <a:t> </a:t>
            </a:r>
            <a:r>
              <a:rPr lang="zh-CN" altLang="en-US" sz="3200" dirty="0">
                <a:latin typeface="FangSong" panose="02010609060101010101" pitchFamily="49" charset="-122"/>
                <a:ea typeface="FangSong" panose="02010609060101010101" pitchFamily="49" charset="-122"/>
                <a:sym typeface="Wingdings" pitchFamily="2" charset="2"/>
              </a:rPr>
              <a:t>“房间名”输入框，“用户名”输入框，“登陆”按钮</a:t>
            </a:r>
            <a:endParaRPr lang="en-US" altLang="zh-CN" sz="3200" dirty="0">
              <a:latin typeface="FangSong" panose="02010609060101010101" pitchFamily="49" charset="-122"/>
              <a:ea typeface="FangSong" panose="02010609060101010101" pitchFamily="49" charset="-122"/>
              <a:sym typeface="Wingdings" pitchFamily="2" charset="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3200" dirty="0">
              <a:latin typeface="FangSong" panose="02010609060101010101" pitchFamily="49" charset="-122"/>
              <a:ea typeface="FangSong" panose="02010609060101010101" pitchFamily="49" charset="-122"/>
              <a:sym typeface="Wingdings" pitchFamily="2" charset="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200" dirty="0">
                <a:latin typeface="FangSong" panose="02010609060101010101" pitchFamily="49" charset="-122"/>
                <a:ea typeface="FangSong" panose="02010609060101010101" pitchFamily="49" charset="-122"/>
                <a:sym typeface="Wingdings" pitchFamily="2" charset="2"/>
              </a:rPr>
              <a:t>Activity</a:t>
            </a:r>
            <a:r>
              <a:rPr lang="zh-CN" altLang="en-US" sz="3200" dirty="0">
                <a:latin typeface="FangSong" panose="02010609060101010101" pitchFamily="49" charset="-122"/>
                <a:ea typeface="FangSong" panose="02010609060101010101" pitchFamily="49" charset="-122"/>
                <a:sym typeface="Wingdings" pitchFamily="2" charset="2"/>
              </a:rPr>
              <a:t> </a:t>
            </a:r>
            <a:r>
              <a:rPr lang="en-US" altLang="zh-CN" sz="3200" dirty="0">
                <a:latin typeface="FangSong" panose="02010609060101010101" pitchFamily="49" charset="-122"/>
                <a:ea typeface="FangSong" panose="02010609060101010101" pitchFamily="49" charset="-122"/>
                <a:sym typeface="Wingdings" pitchFamily="2" charset="2"/>
              </a:rPr>
              <a:t>2:</a:t>
            </a:r>
            <a:r>
              <a:rPr lang="zh-CN" altLang="en-US" sz="3200" dirty="0">
                <a:latin typeface="FangSong" panose="02010609060101010101" pitchFamily="49" charset="-122"/>
                <a:ea typeface="FangSong" panose="02010609060101010101" pitchFamily="49" charset="-122"/>
                <a:sym typeface="Wingdings" pitchFamily="2" charset="2"/>
              </a:rPr>
              <a:t> “消息记录”列表，“消息”输入框，“发送按钮”</a:t>
            </a:r>
            <a:endParaRPr lang="en-US" altLang="zh-CN" sz="32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3B65E-8CE4-BB45-8B52-B60A153B1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251" y="317500"/>
            <a:ext cx="7886700" cy="13081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684A89-25D9-CC4D-AEC3-3C1146D11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4981" y="317500"/>
            <a:ext cx="7886700" cy="130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360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31931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 err="1"/>
              <a:t>项目实战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308179-151A-2142-84F6-6E2966A8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977" y="2908300"/>
            <a:ext cx="16687800" cy="789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66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什么是RTC？"/>
          <p:cNvSpPr txBox="1"/>
          <p:nvPr/>
        </p:nvSpPr>
        <p:spPr>
          <a:xfrm>
            <a:off x="8481567" y="6075735"/>
            <a:ext cx="7465185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Android</a:t>
            </a:r>
            <a:r>
              <a:rPr lang="zh-CN" altLang="en-US" dirty="0"/>
              <a:t> 简介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10503662" y="6081748"/>
            <a:ext cx="3376677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字节跳动ByteDance-PPT-0724-04.jpg" descr="字节跳动ByteDance-PPT-0724-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>
                <a:solidFill>
                  <a:srgbClr val="FFFFFF"/>
                </a:solidFill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2819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62981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Android</a:t>
            </a:r>
            <a:r>
              <a:rPr lang="zh-CN" altLang="en-US" dirty="0"/>
              <a:t> 前世今生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87D1A1-726F-A14E-873B-ABCA9354E9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804" y="3751039"/>
            <a:ext cx="5380413" cy="76222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4915FA3-319A-7043-8F82-44038C024FB0}"/>
              </a:ext>
            </a:extLst>
          </p:cNvPr>
          <p:cNvSpPr txBox="1"/>
          <p:nvPr/>
        </p:nvSpPr>
        <p:spPr>
          <a:xfrm>
            <a:off x="281354" y="3809307"/>
            <a:ext cx="9057905" cy="7581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1989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年 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安迪鲁宾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加入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Apple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/>
              <a:t>2001</a:t>
            </a:r>
            <a:r>
              <a:rPr lang="zh-CN" altLang="en-US" sz="3600" dirty="0"/>
              <a:t>年 </a:t>
            </a:r>
            <a:r>
              <a:rPr lang="zh-CN" altLang="en-US" sz="3600" dirty="0">
                <a:solidFill>
                  <a:schemeClr val="accent5"/>
                </a:solidFill>
              </a:rPr>
              <a:t>施密特</a:t>
            </a:r>
            <a:r>
              <a:rPr lang="zh-CN" altLang="en-US" sz="3600" dirty="0"/>
              <a:t>加入</a:t>
            </a:r>
            <a:r>
              <a:rPr lang="en-US" altLang="zh-CN" sz="3600" dirty="0"/>
              <a:t>Google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2003</a:t>
            </a:r>
            <a:r>
              <a:rPr lang="zh-CN" altLang="en-US" sz="3600" dirty="0">
                <a:solidFill>
                  <a:schemeClr val="accent3"/>
                </a:solidFill>
              </a:rPr>
              <a:t>年 安迪离职创建</a:t>
            </a:r>
            <a:r>
              <a:rPr lang="en-US" altLang="zh-CN" sz="3600" dirty="0">
                <a:solidFill>
                  <a:schemeClr val="accent3"/>
                </a:solidFill>
              </a:rPr>
              <a:t>Android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2005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年 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Google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收购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Android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tx1"/>
                </a:solidFill>
              </a:rPr>
              <a:t>2006</a:t>
            </a:r>
            <a:r>
              <a:rPr lang="zh-CN" altLang="en-US" sz="3600" dirty="0">
                <a:solidFill>
                  <a:schemeClr val="tx1"/>
                </a:solidFill>
              </a:rPr>
              <a:t>年 施密特成为</a:t>
            </a:r>
            <a:r>
              <a:rPr lang="en-US" altLang="zh-CN" sz="3600" dirty="0">
                <a:solidFill>
                  <a:schemeClr val="tx1"/>
                </a:solidFill>
              </a:rPr>
              <a:t>Apple</a:t>
            </a:r>
            <a:r>
              <a:rPr lang="zh-CN" altLang="en-US" sz="3600" dirty="0">
                <a:solidFill>
                  <a:schemeClr val="tx1"/>
                </a:solidFill>
              </a:rPr>
              <a:t>公司董事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accent3"/>
                </a:solidFill>
              </a:rPr>
              <a:t>2007</a:t>
            </a:r>
            <a:r>
              <a:rPr lang="zh-CN" altLang="en-US" sz="3600" dirty="0">
                <a:solidFill>
                  <a:schemeClr val="accent3"/>
                </a:solidFill>
              </a:rPr>
              <a:t>年 </a:t>
            </a:r>
            <a:r>
              <a:rPr lang="en-US" altLang="zh-CN" sz="3600" dirty="0">
                <a:solidFill>
                  <a:schemeClr val="accent3"/>
                </a:solidFill>
              </a:rPr>
              <a:t>Apple</a:t>
            </a:r>
            <a:r>
              <a:rPr lang="zh-CN" altLang="en-US" sz="3600" dirty="0">
                <a:solidFill>
                  <a:schemeClr val="accent3"/>
                </a:solidFill>
              </a:rPr>
              <a:t>发布第一款</a:t>
            </a:r>
            <a:r>
              <a:rPr lang="en-US" altLang="zh-CN" sz="3600" dirty="0">
                <a:solidFill>
                  <a:schemeClr val="accent3"/>
                </a:solidFill>
              </a:rPr>
              <a:t>iPhone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/>
              <a:t>2007</a:t>
            </a:r>
            <a:r>
              <a:rPr lang="zh-CN" altLang="en-US" sz="3600" dirty="0"/>
              <a:t>年 </a:t>
            </a:r>
            <a:r>
              <a:rPr lang="en-US" altLang="zh-CN" sz="3600" dirty="0"/>
              <a:t>Google</a:t>
            </a:r>
            <a:r>
              <a:rPr lang="zh-CN" altLang="en-US" sz="3600" dirty="0"/>
              <a:t>成立开发手机联盟</a:t>
            </a:r>
            <a:endParaRPr lang="en-US" altLang="zh-CN" sz="3600" dirty="0"/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2008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年 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HTC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发布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HTC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Dream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/>
              <a:t>2009</a:t>
            </a:r>
            <a:r>
              <a:rPr lang="zh-CN" altLang="en-US" sz="3600" dirty="0"/>
              <a:t>年 施密特退出</a:t>
            </a:r>
            <a:r>
              <a:rPr lang="en-US" altLang="zh-CN" sz="3600" dirty="0"/>
              <a:t>Apple</a:t>
            </a:r>
            <a:r>
              <a:rPr lang="zh-CN" altLang="en-US" sz="3600" dirty="0"/>
              <a:t>董事会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7D5AAC-A782-084A-9AA6-574D37D5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217" y="3899906"/>
            <a:ext cx="9766023" cy="732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A07560D-6AE0-D44F-BC1D-F3FE8C8B1491}"/>
              </a:ext>
            </a:extLst>
          </p:cNvPr>
          <p:cNvSpPr/>
          <p:nvPr/>
        </p:nvSpPr>
        <p:spPr>
          <a:xfrm>
            <a:off x="0" y="13162002"/>
            <a:ext cx="87703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更多：https://zhuanlan.zhihu.com/p/138030884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什么是RTC？"/>
          <p:cNvSpPr txBox="1"/>
          <p:nvPr/>
        </p:nvSpPr>
        <p:spPr>
          <a:xfrm>
            <a:off x="951845" y="762859"/>
            <a:ext cx="62981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Android</a:t>
            </a:r>
            <a:r>
              <a:rPr lang="zh-CN" altLang="en-US" dirty="0"/>
              <a:t> 运用领域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405287" y="3547899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050" name="Picture 2" descr="HUAWEI Mate 30 5G - 华为官网">
            <a:extLst>
              <a:ext uri="{FF2B5EF4-FFF2-40B4-BE49-F238E27FC236}">
                <a16:creationId xmlns:a16="http://schemas.microsoft.com/office/drawing/2014/main" id="{756ED779-64C6-6F4F-A0A9-171687975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12" y="2021585"/>
            <a:ext cx="3807349" cy="507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0BC9F17-FD5F-074F-AFFC-510ED3AB2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87" y="8195924"/>
            <a:ext cx="5485100" cy="363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droid Auto | Latest news, cars, and more - 9to5Google">
            <a:extLst>
              <a:ext uri="{FF2B5EF4-FFF2-40B4-BE49-F238E27FC236}">
                <a16:creationId xmlns:a16="http://schemas.microsoft.com/office/drawing/2014/main" id="{D9FD1057-5A26-F841-942E-9A9F4AAE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42" y="8195924"/>
            <a:ext cx="7100868" cy="355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8103FC7-ABDC-B24F-B5E7-B4B8A45A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382" y="2195829"/>
            <a:ext cx="4722506" cy="47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E06911C-1C46-2247-A1DD-C6147A3F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20" y="1788781"/>
            <a:ext cx="5684034" cy="56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F4059AF-9F2E-9046-B96B-D8A0DC82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635" y="7970925"/>
            <a:ext cx="60960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81F5C9-6BB8-DF4E-AEA7-8FB8E482C462}"/>
              </a:ext>
            </a:extLst>
          </p:cNvPr>
          <p:cNvSpPr txBox="1"/>
          <p:nvPr/>
        </p:nvSpPr>
        <p:spPr>
          <a:xfrm>
            <a:off x="1757419" y="6918335"/>
            <a:ext cx="352853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5D056E-79E4-9845-B194-3562D1C4CA93}"/>
              </a:ext>
            </a:extLst>
          </p:cNvPr>
          <p:cNvSpPr txBox="1"/>
          <p:nvPr/>
        </p:nvSpPr>
        <p:spPr>
          <a:xfrm>
            <a:off x="10583434" y="6810451"/>
            <a:ext cx="284628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Android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Table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C8FE73-0B26-C246-B4B7-C4E92C8E4445}"/>
              </a:ext>
            </a:extLst>
          </p:cNvPr>
          <p:cNvSpPr txBox="1"/>
          <p:nvPr/>
        </p:nvSpPr>
        <p:spPr>
          <a:xfrm>
            <a:off x="18288493" y="6810450"/>
            <a:ext cx="284628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Wear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6B78049-34EF-8E40-A633-C04952B2B0D7}"/>
              </a:ext>
            </a:extLst>
          </p:cNvPr>
          <p:cNvSpPr txBox="1"/>
          <p:nvPr/>
        </p:nvSpPr>
        <p:spPr>
          <a:xfrm>
            <a:off x="1959883" y="11989330"/>
            <a:ext cx="352853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Android</a:t>
            </a:r>
            <a:r>
              <a:rPr lang="zh-CN" altLang="en-US" dirty="0"/>
              <a:t>  </a:t>
            </a:r>
            <a:r>
              <a:rPr lang="en-US" altLang="zh-CN" dirty="0"/>
              <a:t>TV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257035-8DE6-3248-A19D-65CD80A05458}"/>
              </a:ext>
            </a:extLst>
          </p:cNvPr>
          <p:cNvSpPr txBox="1"/>
          <p:nvPr/>
        </p:nvSpPr>
        <p:spPr>
          <a:xfrm>
            <a:off x="9911752" y="11930228"/>
            <a:ext cx="352853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Android</a:t>
            </a:r>
            <a:r>
              <a:rPr lang="zh-CN" altLang="en-US" dirty="0"/>
              <a:t>  </a:t>
            </a:r>
            <a:r>
              <a:rPr lang="en-US" altLang="zh-CN" dirty="0"/>
              <a:t>Auto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09152B-8AE0-5D45-8847-44C3BE2F8DD4}"/>
              </a:ext>
            </a:extLst>
          </p:cNvPr>
          <p:cNvSpPr txBox="1"/>
          <p:nvPr/>
        </p:nvSpPr>
        <p:spPr>
          <a:xfrm>
            <a:off x="17947367" y="12060325"/>
            <a:ext cx="352853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28857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6419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23101" y="770082"/>
            <a:ext cx="62981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Android</a:t>
            </a:r>
            <a:r>
              <a:rPr lang="zh-CN" altLang="en-US" dirty="0"/>
              <a:t> 版本迭代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FB1A086-6510-DC45-98B1-F677A70A9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00" y="231315"/>
            <a:ext cx="16890705" cy="1126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657853-9784-5547-BB7E-574BFFAB1846}"/>
              </a:ext>
            </a:extLst>
          </p:cNvPr>
          <p:cNvSpPr txBox="1"/>
          <p:nvPr/>
        </p:nvSpPr>
        <p:spPr>
          <a:xfrm>
            <a:off x="586721" y="4028427"/>
            <a:ext cx="594785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lang="en-US" altLang="zh-CN" sz="4000" b="0" dirty="0"/>
              <a:t>Android</a:t>
            </a:r>
            <a:r>
              <a:rPr lang="zh-CN" altLang="en-US" sz="4000" b="0" dirty="0"/>
              <a:t>的命名</a:t>
            </a:r>
            <a:endParaRPr lang="en-US" altLang="zh-CN" sz="4000" b="0" dirty="0"/>
          </a:p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lang="en-US" altLang="zh-CN" sz="4000" b="0" dirty="0"/>
              <a:t>ART</a:t>
            </a:r>
            <a:r>
              <a:rPr lang="zh-CN" altLang="en-US" sz="4000" b="0" dirty="0"/>
              <a:t>虚拟机替代 </a:t>
            </a:r>
            <a:r>
              <a:rPr lang="en-US" altLang="zh-CN" sz="4000" b="0" dirty="0"/>
              <a:t>Dalvik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lang="zh-CN" altLang="en-US" sz="4000" b="0" dirty="0"/>
              <a:t>权限管理 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35147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62981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Android</a:t>
            </a:r>
            <a:r>
              <a:rPr lang="zh-CN" altLang="en-US" dirty="0"/>
              <a:t> 系统架构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C130F6A-F2A2-4946-A567-BE7422CFA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5276" y="838369"/>
            <a:ext cx="13585074" cy="110241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4F87B7-63CB-8F4A-B730-99ABA110227A}"/>
              </a:ext>
            </a:extLst>
          </p:cNvPr>
          <p:cNvSpPr txBox="1"/>
          <p:nvPr/>
        </p:nvSpPr>
        <p:spPr>
          <a:xfrm>
            <a:off x="345990" y="5782524"/>
            <a:ext cx="8773296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应用层（相机、电话等</a:t>
            </a: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APP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）</a:t>
            </a: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应用框架层 （各种</a:t>
            </a: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Java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API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）</a:t>
            </a: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系统运行层</a:t>
            </a: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Linux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内核层</a:t>
            </a: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9967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784349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Android</a:t>
            </a:r>
            <a:r>
              <a:rPr lang="zh-CN" altLang="en-US" dirty="0"/>
              <a:t> 开发环境搭建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0D726A-14CA-5042-BFF5-6896FACA3EC1}"/>
              </a:ext>
            </a:extLst>
          </p:cNvPr>
          <p:cNvSpPr txBox="1"/>
          <p:nvPr/>
        </p:nvSpPr>
        <p:spPr>
          <a:xfrm>
            <a:off x="3554825" y="4448241"/>
            <a:ext cx="18051141" cy="4842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JAVA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 环境：</a:t>
            </a: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JDK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 、</a:t>
            </a: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IDEA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2.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Android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 环境：</a:t>
            </a: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Android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Studio</a:t>
            </a:r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、 虚拟机</a:t>
            </a: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l"/>
            <a:r>
              <a:rPr lang="zh-CN" altLang="en-US" sz="4400" dirty="0">
                <a:latin typeface="FangSong" panose="02010609060101010101" pitchFamily="49" charset="-122"/>
                <a:ea typeface="FangSong" panose="02010609060101010101" pitchFamily="49" charset="-122"/>
              </a:rPr>
              <a:t>教程见文档</a:t>
            </a:r>
            <a:r>
              <a:rPr lang="en" altLang="zh-CN" sz="4400" dirty="0">
                <a:hlinkClick r:id="rId4"/>
              </a:rPr>
              <a:t>https://bytedance.feishu.cn/docs/doccndB09qFesriAf8xE0a7kQAh</a:t>
            </a:r>
            <a:endParaRPr lang="en-US" altLang="zh-CN" sz="4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5950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400145"/>
            <a:ext cx="31931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dirty="0"/>
              <a:t>学习资料</a:t>
            </a:r>
            <a:endParaRPr dirty="0"/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7802AC-6E2E-4A45-86CB-E5DB463B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16306" y="2819615"/>
            <a:ext cx="3807154" cy="49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398F04A-1CA2-2A45-A325-7CD1117AF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928" y="2923169"/>
            <a:ext cx="3545283" cy="46986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CEB80A-2D53-B546-B27C-02F5C6DAA4FE}"/>
              </a:ext>
            </a:extLst>
          </p:cNvPr>
          <p:cNvSpPr txBox="1"/>
          <p:nvPr/>
        </p:nvSpPr>
        <p:spPr>
          <a:xfrm>
            <a:off x="3958069" y="9058396"/>
            <a:ext cx="16533869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4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Java8</a:t>
            </a:r>
            <a:r>
              <a:rPr lang="zh-CN" altLang="en-US" sz="4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4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r>
              <a:rPr lang="zh-CN" altLang="en-US" sz="4000" dirty="0"/>
              <a:t>   </a:t>
            </a:r>
            <a:r>
              <a:rPr lang="en-US" altLang="zh-CN" sz="4000" dirty="0"/>
              <a:t>	</a:t>
            </a:r>
            <a:r>
              <a:rPr lang="zh-CN" altLang="en-US" sz="4000" dirty="0"/>
              <a:t> </a:t>
            </a:r>
            <a:r>
              <a:rPr lang="en-US" altLang="zh-CN" sz="4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</a:t>
            </a:r>
            <a:endParaRPr lang="en-US" altLang="zh-CN" sz="4000" dirty="0"/>
          </a:p>
          <a:p>
            <a:pPr algn="l"/>
            <a:endParaRPr lang="en-US" altLang="zh-CN" sz="4000" dirty="0"/>
          </a:p>
          <a:p>
            <a:pPr algn="l"/>
            <a:r>
              <a:rPr lang="en-US" altLang="zh-CN" sz="4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</a:t>
            </a:r>
            <a:r>
              <a:rPr lang="zh-CN" altLang="en-US" sz="4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4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r>
              <a:rPr lang="en-US" altLang="zh-CN" sz="4000" dirty="0"/>
              <a:t>	</a:t>
            </a:r>
            <a:r>
              <a:rPr lang="en-US" altLang="zh-CN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https://developer.android.com/reference/packages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/>
            <a:endParaRPr lang="en-US" altLang="zh-CN" sz="4000" dirty="0"/>
          </a:p>
          <a:p>
            <a:pPr algn="l"/>
            <a:endParaRPr lang="en-US" altLang="zh-CN" sz="4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122" name="Picture 2" descr="Java核心技术卷I 基础知识（原书第11版）》([美]凯·S.霍斯特曼（Cay S.Horstmann）)【摘要书评试读】- 京东图书">
            <a:extLst>
              <a:ext uri="{FF2B5EF4-FFF2-40B4-BE49-F238E27FC236}">
                <a16:creationId xmlns:a16="http://schemas.microsoft.com/office/drawing/2014/main" id="{4DE6FB4D-9097-514D-A60B-B91D6FCD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81" y="3050010"/>
            <a:ext cx="4445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9213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3600</TotalTime>
  <Words>2605</Words>
  <Application>Microsoft Macintosh PowerPoint</Application>
  <PresentationFormat>自定义</PresentationFormat>
  <Paragraphs>249</Paragraphs>
  <Slides>31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FangSong</vt:lpstr>
      <vt:lpstr>Helvetica Neue</vt:lpstr>
      <vt:lpstr>Helvetica Neue Light</vt:lpstr>
      <vt:lpstr>Helvetica Neue Medium</vt:lpstr>
      <vt:lpstr>Times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155</cp:revision>
  <dcterms:modified xsi:type="dcterms:W3CDTF">2020-09-25T10:41:14Z</dcterms:modified>
</cp:coreProperties>
</file>